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0"/>
  </p:notesMasterIdLst>
  <p:handoutMasterIdLst>
    <p:handoutMasterId r:id="rId41"/>
  </p:handoutMasterIdLst>
  <p:sldIdLst>
    <p:sldId id="29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97" r:id="rId16"/>
    <p:sldId id="272" r:id="rId17"/>
    <p:sldId id="273" r:id="rId18"/>
    <p:sldId id="274" r:id="rId19"/>
    <p:sldId id="275" r:id="rId20"/>
    <p:sldId id="276" r:id="rId21"/>
    <p:sldId id="277" r:id="rId22"/>
    <p:sldId id="278" r:id="rId23"/>
    <p:sldId id="295" r:id="rId24"/>
    <p:sldId id="279" r:id="rId25"/>
    <p:sldId id="280" r:id="rId26"/>
    <p:sldId id="296" r:id="rId27"/>
    <p:sldId id="282" r:id="rId28"/>
    <p:sldId id="283" r:id="rId29"/>
    <p:sldId id="294" r:id="rId30"/>
    <p:sldId id="284" r:id="rId31"/>
    <p:sldId id="285" r:id="rId32"/>
    <p:sldId id="286" r:id="rId33"/>
    <p:sldId id="287" r:id="rId34"/>
    <p:sldId id="288" r:id="rId35"/>
    <p:sldId id="290" r:id="rId36"/>
    <p:sldId id="291" r:id="rId37"/>
    <p:sldId id="292" r:id="rId38"/>
    <p:sldId id="293" r:id="rId39"/>
  </p:sldIdLst>
  <p:sldSz cx="9144000" cy="6858000" type="screen4x3"/>
  <p:notesSz cx="6954838" cy="9240838"/>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17" autoAdjust="0"/>
  </p:normalViewPr>
  <p:slideViewPr>
    <p:cSldViewPr>
      <p:cViewPr varScale="1">
        <p:scale>
          <a:sx n="76" d="100"/>
          <a:sy n="76"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a:defRPr sz="1200"/>
            </a:lvl1pPr>
          </a:lstStyle>
          <a:p>
            <a:pPr>
              <a:defRPr/>
            </a:pPr>
            <a:endParaRPr lang="en-US"/>
          </a:p>
        </p:txBody>
      </p:sp>
      <p:sp>
        <p:nvSpPr>
          <p:cNvPr id="125955"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a:lvl1pPr>
          </a:lstStyle>
          <a:p>
            <a:pPr>
              <a:defRPr/>
            </a:pPr>
            <a:endParaRPr lang="en-US"/>
          </a:p>
        </p:txBody>
      </p:sp>
      <p:sp>
        <p:nvSpPr>
          <p:cNvPr id="125956" name="Rectangle 4"/>
          <p:cNvSpPr>
            <a:spLocks noGrp="1" noChangeArrowheads="1"/>
          </p:cNvSpPr>
          <p:nvPr>
            <p:ph type="ftr" sz="quarter" idx="2"/>
          </p:nvPr>
        </p:nvSpPr>
        <p:spPr bwMode="auto">
          <a:xfrm>
            <a:off x="0"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a:defRPr sz="1200"/>
            </a:lvl1pPr>
          </a:lstStyle>
          <a:p>
            <a:pPr>
              <a:defRPr/>
            </a:pPr>
            <a:endParaRPr lang="en-US"/>
          </a:p>
        </p:txBody>
      </p:sp>
      <p:sp>
        <p:nvSpPr>
          <p:cNvPr id="125957" name="Rectangle 5"/>
          <p:cNvSpPr>
            <a:spLocks noGrp="1" noChangeArrowheads="1"/>
          </p:cNvSpPr>
          <p:nvPr>
            <p:ph type="sldNum" sz="quarter" idx="3"/>
          </p:nvPr>
        </p:nvSpPr>
        <p:spPr bwMode="auto">
          <a:xfrm>
            <a:off x="3940175"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a:lvl1pPr>
          </a:lstStyle>
          <a:p>
            <a:pPr>
              <a:defRPr/>
            </a:pPr>
            <a:fld id="{C7AF78D7-1028-459B-AC98-7DC7D357AB4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a:defRPr sz="1200">
                <a:latin typeface="Tahoma" pitchFamily="34" charset="0"/>
              </a:defRPr>
            </a:lvl1pPr>
          </a:lstStyle>
          <a:p>
            <a:pPr>
              <a:defRPr/>
            </a:pPr>
            <a:endParaRPr lang="en-US"/>
          </a:p>
        </p:txBody>
      </p:sp>
      <p:sp>
        <p:nvSpPr>
          <p:cNvPr id="96259" name="Rectangle 3"/>
          <p:cNvSpPr>
            <a:spLocks noGrp="1" noChangeArrowheads="1"/>
          </p:cNvSpPr>
          <p:nvPr>
            <p:ph type="dt" idx="1"/>
          </p:nvPr>
        </p:nvSpPr>
        <p:spPr bwMode="auto">
          <a:xfrm>
            <a:off x="3941763"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a:defRPr sz="1200">
                <a:latin typeface="Tahoma"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927100" y="4389438"/>
            <a:ext cx="5100638" cy="4157662"/>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6262" name="Rectangle 6"/>
          <p:cNvSpPr>
            <a:spLocks noGrp="1" noChangeArrowheads="1"/>
          </p:cNvSpPr>
          <p:nvPr>
            <p:ph type="ftr" sz="quarter" idx="4"/>
          </p:nvPr>
        </p:nvSpPr>
        <p:spPr bwMode="auto">
          <a:xfrm>
            <a:off x="0"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a:defRPr sz="1200">
                <a:latin typeface="Tahoma" pitchFamily="34" charset="0"/>
              </a:defRPr>
            </a:lvl1pPr>
          </a:lstStyle>
          <a:p>
            <a:pPr>
              <a:defRPr/>
            </a:pPr>
            <a:endParaRPr lang="en-US"/>
          </a:p>
        </p:txBody>
      </p:sp>
      <p:sp>
        <p:nvSpPr>
          <p:cNvPr id="96263" name="Rectangle 7"/>
          <p:cNvSpPr>
            <a:spLocks noGrp="1" noChangeArrowheads="1"/>
          </p:cNvSpPr>
          <p:nvPr>
            <p:ph type="sldNum" sz="quarter" idx="5"/>
          </p:nvPr>
        </p:nvSpPr>
        <p:spPr bwMode="auto">
          <a:xfrm>
            <a:off x="3941763" y="8778875"/>
            <a:ext cx="3013075" cy="461963"/>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a:defRPr sz="1200">
                <a:latin typeface="Tahoma" pitchFamily="34" charset="0"/>
              </a:defRPr>
            </a:lvl1pPr>
          </a:lstStyle>
          <a:p>
            <a:pPr>
              <a:defRPr/>
            </a:pPr>
            <a:fld id="{BA239507-66A5-4D27-A9C4-C2906297A2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ln/>
        </p:spPr>
      </p:sp>
      <p:sp>
        <p:nvSpPr>
          <p:cNvPr id="6349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ln/>
        </p:spPr>
      </p:sp>
      <p:sp>
        <p:nvSpPr>
          <p:cNvPr id="839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4" descr="PPT"/>
          <p:cNvPicPr>
            <a:picLocks noChangeAspect="1" noChangeArrowheads="1"/>
          </p:cNvPicPr>
          <p:nvPr/>
        </p:nvPicPr>
        <p:blipFill>
          <a:blip r:embed="rId2"/>
          <a:srcRect/>
          <a:stretch>
            <a:fillRect/>
          </a:stretch>
        </p:blipFill>
        <p:spPr bwMode="auto">
          <a:xfrm>
            <a:off x="0" y="6359525"/>
            <a:ext cx="9144000" cy="500063"/>
          </a:xfrm>
          <a:prstGeom prst="rect">
            <a:avLst/>
          </a:prstGeom>
          <a:noFill/>
          <a:ln w="9525">
            <a:noFill/>
            <a:miter lim="800000"/>
            <a:headEnd/>
            <a:tailEnd/>
          </a:ln>
        </p:spPr>
      </p:pic>
      <p:sp>
        <p:nvSpPr>
          <p:cNvPr id="97282" name="Rectangle 2"/>
          <p:cNvSpPr>
            <a:spLocks noGrp="1" noChangeArrowheads="1"/>
          </p:cNvSpPr>
          <p:nvPr>
            <p:ph type="ctrTitle"/>
          </p:nvPr>
        </p:nvSpPr>
        <p:spPr>
          <a:xfrm>
            <a:off x="685800" y="2130425"/>
            <a:ext cx="7772400" cy="1470025"/>
          </a:xfrm>
        </p:spPr>
        <p:txBody>
          <a:bodyPr wrap="square" tIns="45720" bIns="45720"/>
          <a:lstStyle>
            <a:lvl1pPr>
              <a:defRPr/>
            </a:lvl1pPr>
          </a:lstStyle>
          <a:p>
            <a:r>
              <a:rPr lang="en-US"/>
              <a:t>Click to edit Master title style</a:t>
            </a:r>
          </a:p>
        </p:txBody>
      </p:sp>
      <p:sp>
        <p:nvSpPr>
          <p:cNvPr id="9728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54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954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494DC"/>
            </a:gs>
          </a:gsLst>
          <a:lin ang="5400000" scaled="1"/>
        </a:gradFill>
        <a:effectLst/>
      </p:bgPr>
    </p:bg>
    <p:spTree>
      <p:nvGrpSpPr>
        <p:cNvPr id="1" name=""/>
        <p:cNvGrpSpPr/>
        <p:nvPr/>
      </p:nvGrpSpPr>
      <p:grpSpPr>
        <a:xfrm>
          <a:off x="0" y="0"/>
          <a:ext cx="0" cy="0"/>
          <a:chOff x="0" y="0"/>
          <a:chExt cx="0" cy="0"/>
        </a:xfrm>
      </p:grpSpPr>
      <p:pic>
        <p:nvPicPr>
          <p:cNvPr id="1026" name="Picture 2" descr="PPT"/>
          <p:cNvPicPr>
            <a:picLocks noChangeAspect="1" noChangeArrowheads="1"/>
          </p:cNvPicPr>
          <p:nvPr/>
        </p:nvPicPr>
        <p:blipFill>
          <a:blip r:embed="rId13"/>
          <a:srcRect/>
          <a:stretch>
            <a:fillRect/>
          </a:stretch>
        </p:blipFill>
        <p:spPr bwMode="auto">
          <a:xfrm>
            <a:off x="0" y="6357938"/>
            <a:ext cx="9144000" cy="500062"/>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4638"/>
            <a:ext cx="2590800" cy="714375"/>
          </a:xfrm>
          <a:prstGeom prst="rect">
            <a:avLst/>
          </a:prstGeom>
          <a:noFill/>
          <a:ln w="9525">
            <a:noFill/>
            <a:miter lim="800000"/>
            <a:headEnd/>
            <a:tailEnd/>
          </a:ln>
        </p:spPr>
        <p:txBody>
          <a:bodyPr vert="horz" wrap="none" lIns="91440" tIns="91440" rIns="91440" bIns="91440" numCol="1" anchor="ctr" anchorCtr="0" compatLnSpc="1">
            <a:prstTxWarp prst="textNoShape">
              <a:avLst/>
            </a:prstTxWarp>
          </a:bodyPr>
          <a:lstStyle/>
          <a:p>
            <a:pPr lvl="0"/>
            <a:r>
              <a:rPr lang="en-US" smtClean="0"/>
              <a:t>Chapter9</a:t>
            </a:r>
          </a:p>
        </p:txBody>
      </p:sp>
      <p:sp>
        <p:nvSpPr>
          <p:cNvPr id="96260" name="Rectangle 4"/>
          <p:cNvSpPr>
            <a:spLocks noGrp="1" noChangeArrowheads="1"/>
          </p:cNvSpPr>
          <p:nvPr>
            <p:ph type="body" idx="1"/>
          </p:nvPr>
        </p:nvSpPr>
        <p:spPr bwMode="auto">
          <a:xfrm>
            <a:off x="457200" y="127952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Communication</a:t>
            </a:r>
          </a:p>
        </p:txBody>
      </p:sp>
      <p:sp>
        <p:nvSpPr>
          <p:cNvPr id="96261" name="Text Box 5"/>
          <p:cNvSpPr txBox="1">
            <a:spLocks noChangeArrowheads="1"/>
          </p:cNvSpPr>
          <p:nvPr/>
        </p:nvSpPr>
        <p:spPr bwMode="auto">
          <a:xfrm>
            <a:off x="152400" y="6397625"/>
            <a:ext cx="4114800" cy="457200"/>
          </a:xfrm>
          <a:prstGeom prst="rect">
            <a:avLst/>
          </a:prstGeom>
          <a:noFill/>
          <a:ln w="9525">
            <a:noFill/>
            <a:miter lim="800000"/>
            <a:headEnd/>
            <a:tailEnd/>
          </a:ln>
          <a:effectLst/>
        </p:spPr>
        <p:txBody>
          <a:bodyPr>
            <a:spAutoFit/>
          </a:bodyPr>
          <a:lstStyle/>
          <a:p>
            <a:pPr eaLnBrk="0" hangingPunct="0">
              <a:defRPr/>
            </a:pPr>
            <a:r>
              <a:rPr lang="en-US" sz="1200">
                <a:solidFill>
                  <a:schemeClr val="bg1"/>
                </a:solidFill>
              </a:rPr>
              <a:t>Professionalism, 3</a:t>
            </a:r>
            <a:r>
              <a:rPr lang="en-US" sz="1200" baseline="30000">
                <a:solidFill>
                  <a:schemeClr val="bg1"/>
                </a:solidFill>
              </a:rPr>
              <a:t>rd</a:t>
            </a:r>
            <a:r>
              <a:rPr lang="en-US" sz="1200">
                <a:solidFill>
                  <a:schemeClr val="bg1"/>
                </a:solidFill>
              </a:rPr>
              <a:t> Edition</a:t>
            </a:r>
          </a:p>
          <a:p>
            <a:pPr eaLnBrk="0" hangingPunct="0">
              <a:defRPr/>
            </a:pPr>
            <a:r>
              <a:rPr lang="en-US" sz="1200">
                <a:solidFill>
                  <a:schemeClr val="bg1"/>
                </a:solidFill>
                <a:ea typeface="ＭＳ Ｐゴシック" pitchFamily="34" charset="-128"/>
              </a:rPr>
              <a:t>Lydia E. Anderson &amp; Sandra B. Bolt</a:t>
            </a:r>
          </a:p>
        </p:txBody>
      </p:sp>
      <p:sp>
        <p:nvSpPr>
          <p:cNvPr id="96262" name="Text Box 6"/>
          <p:cNvSpPr txBox="1">
            <a:spLocks noChangeArrowheads="1"/>
          </p:cNvSpPr>
          <p:nvPr/>
        </p:nvSpPr>
        <p:spPr bwMode="auto">
          <a:xfrm>
            <a:off x="4619625" y="6400800"/>
            <a:ext cx="4448175" cy="457200"/>
          </a:xfrm>
          <a:prstGeom prst="rect">
            <a:avLst/>
          </a:prstGeom>
          <a:noFill/>
          <a:ln w="9525">
            <a:noFill/>
            <a:miter lim="800000"/>
            <a:headEnd/>
            <a:tailEnd/>
          </a:ln>
          <a:effectLst/>
        </p:spPr>
        <p:txBody>
          <a:bodyPr>
            <a:spAutoFit/>
          </a:bodyPr>
          <a:lstStyle/>
          <a:p>
            <a:pPr algn="r" eaLnBrk="0" hangingPunct="0">
              <a:defRPr/>
            </a:pPr>
            <a:r>
              <a:rPr lang="en-US" sz="1200">
                <a:solidFill>
                  <a:schemeClr val="bg1"/>
                </a:solidFill>
                <a:ea typeface="ＭＳ Ｐゴシック" pitchFamily="34" charset="-128"/>
              </a:rPr>
              <a:t>© 2013 by Pearson Higher Education, Inc</a:t>
            </a:r>
            <a:br>
              <a:rPr lang="en-US" sz="1200">
                <a:solidFill>
                  <a:schemeClr val="bg1"/>
                </a:solidFill>
                <a:ea typeface="ＭＳ Ｐゴシック" pitchFamily="34" charset="-128"/>
              </a:rPr>
            </a:br>
            <a:r>
              <a:rPr lang="en-US" sz="1200">
                <a:solidFill>
                  <a:schemeClr val="bg1"/>
                </a:solidFill>
                <a:ea typeface="ＭＳ Ｐゴシック" pitchFamily="34" charset="-128"/>
              </a:rPr>
              <a:t>Upper Saddle River, New Jersey 07458 • All Rights Reserved</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60">
                                            <p:txEl>
                                              <p:pRg st="0" end="0"/>
                                            </p:txEl>
                                          </p:spTgt>
                                        </p:tgtEl>
                                        <p:attrNameLst>
                                          <p:attrName>style.visibility</p:attrName>
                                        </p:attrNameLst>
                                      </p:cBhvr>
                                      <p:to>
                                        <p:strVal val="visible"/>
                                      </p:to>
                                    </p:set>
                                    <p:anim calcmode="lin" valueType="num">
                                      <p:cBhvr additive="base">
                                        <p:cTn id="7" dur="500" fill="hold"/>
                                        <p:tgtEl>
                                          <p:spTgt spid="9626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626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build="p" autoUpdateAnimBg="0">
        <p:tmplLst>
          <p:tmpl lvl="1">
            <p:tnLst>
              <p:par>
                <p:cTn presetID="2" presetClass="entr" presetSubtype="8" fill="hold" nodeType="clickEffect">
                  <p:stCondLst>
                    <p:cond delay="0"/>
                  </p:stCondLst>
                  <p:childTnLst>
                    <p:set>
                      <p:cBhvr>
                        <p:cTn dur="1" fill="hold">
                          <p:stCondLst>
                            <p:cond delay="0"/>
                          </p:stCondLst>
                        </p:cTn>
                        <p:tgtEl>
                          <p:spTgt spid="96260"/>
                        </p:tgtEl>
                        <p:attrNameLst>
                          <p:attrName>style.visibility</p:attrName>
                        </p:attrNameLst>
                      </p:cBhvr>
                      <p:to>
                        <p:strVal val="visible"/>
                      </p:to>
                    </p:set>
                    <p:anim calcmode="lin" valueType="num">
                      <p:cBhvr additive="base">
                        <p:cTn dur="500" fill="hold"/>
                        <p:tgtEl>
                          <p:spTgt spid="96260"/>
                        </p:tgtEl>
                        <p:attrNameLst>
                          <p:attrName>ppt_x</p:attrName>
                        </p:attrNameLst>
                      </p:cBhvr>
                      <p:tavLst>
                        <p:tav tm="0">
                          <p:val>
                            <p:strVal val="0-#ppt_w/2"/>
                          </p:val>
                        </p:tav>
                        <p:tav tm="100000">
                          <p:val>
                            <p:strVal val="#ppt_x"/>
                          </p:val>
                        </p:tav>
                      </p:tavLst>
                    </p:anim>
                    <p:anim calcmode="lin" valueType="num">
                      <p:cBhvr additive="base">
                        <p:cTn dur="500" fill="hold"/>
                        <p:tgtEl>
                          <p:spTgt spid="96260"/>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96260"/>
                        </p:tgtEl>
                        <p:attrNameLst>
                          <p:attrName>style.visibility</p:attrName>
                        </p:attrNameLst>
                      </p:cBhvr>
                      <p:to>
                        <p:strVal val="visible"/>
                      </p:to>
                    </p:set>
                    <p:anim calcmode="lin" valueType="num">
                      <p:cBhvr additive="base">
                        <p:cTn dur="500" fill="hold"/>
                        <p:tgtEl>
                          <p:spTgt spid="96260"/>
                        </p:tgtEl>
                        <p:attrNameLst>
                          <p:attrName>ppt_x</p:attrName>
                        </p:attrNameLst>
                      </p:cBhvr>
                      <p:tavLst>
                        <p:tav tm="0">
                          <p:val>
                            <p:strVal val="0-#ppt_w/2"/>
                          </p:val>
                        </p:tav>
                        <p:tav tm="100000">
                          <p:val>
                            <p:strVal val="#ppt_x"/>
                          </p:val>
                        </p:tav>
                      </p:tavLst>
                    </p:anim>
                    <p:anim calcmode="lin" valueType="num">
                      <p:cBhvr additive="base">
                        <p:cTn dur="500" fill="hold"/>
                        <p:tgtEl>
                          <p:spTgt spid="96260"/>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96260"/>
                        </p:tgtEl>
                        <p:attrNameLst>
                          <p:attrName>style.visibility</p:attrName>
                        </p:attrNameLst>
                      </p:cBhvr>
                      <p:to>
                        <p:strVal val="visible"/>
                      </p:to>
                    </p:set>
                    <p:anim calcmode="lin" valueType="num">
                      <p:cBhvr additive="base">
                        <p:cTn dur="500" fill="hold"/>
                        <p:tgtEl>
                          <p:spTgt spid="96260"/>
                        </p:tgtEl>
                        <p:attrNameLst>
                          <p:attrName>ppt_x</p:attrName>
                        </p:attrNameLst>
                      </p:cBhvr>
                      <p:tavLst>
                        <p:tav tm="0">
                          <p:val>
                            <p:strVal val="0-#ppt_w/2"/>
                          </p:val>
                        </p:tav>
                        <p:tav tm="100000">
                          <p:val>
                            <p:strVal val="#ppt_x"/>
                          </p:val>
                        </p:tav>
                      </p:tavLst>
                    </p:anim>
                    <p:anim calcmode="lin" valueType="num">
                      <p:cBhvr additive="base">
                        <p:cTn dur="500" fill="hold"/>
                        <p:tgtEl>
                          <p:spTgt spid="96260"/>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3500" b="1">
          <a:solidFill>
            <a:schemeClr val="tx2"/>
          </a:solidFill>
          <a:latin typeface="+mj-lt"/>
          <a:ea typeface="+mj-ea"/>
          <a:cs typeface="+mj-cs"/>
        </a:defRPr>
      </a:lvl1pPr>
      <a:lvl2pPr algn="ctr" rtl="0" eaLnBrk="0" fontAlgn="base" hangingPunct="0">
        <a:spcBef>
          <a:spcPct val="0"/>
        </a:spcBef>
        <a:spcAft>
          <a:spcPct val="0"/>
        </a:spcAft>
        <a:defRPr sz="3500" b="1">
          <a:solidFill>
            <a:schemeClr val="tx2"/>
          </a:solidFill>
          <a:latin typeface="Arial" charset="0"/>
        </a:defRPr>
      </a:lvl2pPr>
      <a:lvl3pPr algn="ctr" rtl="0" eaLnBrk="0" fontAlgn="base" hangingPunct="0">
        <a:spcBef>
          <a:spcPct val="0"/>
        </a:spcBef>
        <a:spcAft>
          <a:spcPct val="0"/>
        </a:spcAft>
        <a:defRPr sz="3500" b="1">
          <a:solidFill>
            <a:schemeClr val="tx2"/>
          </a:solidFill>
          <a:latin typeface="Arial" charset="0"/>
        </a:defRPr>
      </a:lvl3pPr>
      <a:lvl4pPr algn="ctr" rtl="0" eaLnBrk="0" fontAlgn="base" hangingPunct="0">
        <a:spcBef>
          <a:spcPct val="0"/>
        </a:spcBef>
        <a:spcAft>
          <a:spcPct val="0"/>
        </a:spcAft>
        <a:defRPr sz="3500" b="1">
          <a:solidFill>
            <a:schemeClr val="tx2"/>
          </a:solidFill>
          <a:latin typeface="Arial" charset="0"/>
        </a:defRPr>
      </a:lvl4pPr>
      <a:lvl5pPr algn="ctr" rtl="0" eaLnBrk="0" fontAlgn="base" hangingPunct="0">
        <a:spcBef>
          <a:spcPct val="0"/>
        </a:spcBef>
        <a:spcAft>
          <a:spcPct val="0"/>
        </a:spcAft>
        <a:defRPr sz="3500" b="1">
          <a:solidFill>
            <a:schemeClr val="tx2"/>
          </a:solidFill>
          <a:latin typeface="Arial" charset="0"/>
        </a:defRPr>
      </a:lvl5pPr>
      <a:lvl6pPr marL="457200" algn="ctr" rtl="0" fontAlgn="base">
        <a:spcBef>
          <a:spcPct val="0"/>
        </a:spcBef>
        <a:spcAft>
          <a:spcPct val="0"/>
        </a:spcAft>
        <a:defRPr sz="3500" b="1">
          <a:solidFill>
            <a:schemeClr val="tx2"/>
          </a:solidFill>
          <a:latin typeface="Arial" charset="0"/>
        </a:defRPr>
      </a:lvl6pPr>
      <a:lvl7pPr marL="914400" algn="ctr" rtl="0" fontAlgn="base">
        <a:spcBef>
          <a:spcPct val="0"/>
        </a:spcBef>
        <a:spcAft>
          <a:spcPct val="0"/>
        </a:spcAft>
        <a:defRPr sz="3500" b="1">
          <a:solidFill>
            <a:schemeClr val="tx2"/>
          </a:solidFill>
          <a:latin typeface="Arial" charset="0"/>
        </a:defRPr>
      </a:lvl7pPr>
      <a:lvl8pPr marL="1371600" algn="ctr" rtl="0" fontAlgn="base">
        <a:spcBef>
          <a:spcPct val="0"/>
        </a:spcBef>
        <a:spcAft>
          <a:spcPct val="0"/>
        </a:spcAft>
        <a:defRPr sz="3500" b="1">
          <a:solidFill>
            <a:schemeClr val="tx2"/>
          </a:solidFill>
          <a:latin typeface="Arial" charset="0"/>
        </a:defRPr>
      </a:lvl8pPr>
      <a:lvl9pPr marL="1828800" algn="ctr"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spcBef>
          <a:spcPct val="5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1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sz="3100" smtClean="0"/>
              <a:t>Chapter 9</a:t>
            </a:r>
          </a:p>
        </p:txBody>
      </p:sp>
      <p:sp>
        <p:nvSpPr>
          <p:cNvPr id="15362" name="Rectangle 3"/>
          <p:cNvSpPr>
            <a:spLocks noGrp="1" noChangeArrowheads="1"/>
          </p:cNvSpPr>
          <p:nvPr>
            <p:ph type="body" idx="1"/>
          </p:nvPr>
        </p:nvSpPr>
        <p:spPr/>
        <p:txBody>
          <a:bodyPr/>
          <a:lstStyle/>
          <a:p>
            <a:pPr>
              <a:buFontTx/>
              <a:buNone/>
            </a:pPr>
            <a:r>
              <a:rPr lang="en-US" smtClean="0"/>
              <a:t>Communication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609600" y="688975"/>
            <a:ext cx="8229600" cy="606425"/>
          </a:xfrm>
        </p:spPr>
        <p:txBody>
          <a:bodyPr wrap="square" tIns="45720" bIns="45720" anchor="t"/>
          <a:lstStyle/>
          <a:p>
            <a:pPr eaLnBrk="1" hangingPunct="1"/>
            <a:r>
              <a:rPr lang="en-US" sz="2600" b="0" smtClean="0"/>
              <a:t>THE COMMUNICATION PROCESS</a:t>
            </a:r>
          </a:p>
        </p:txBody>
      </p:sp>
      <p:grpSp>
        <p:nvGrpSpPr>
          <p:cNvPr id="33794" name="Group 21"/>
          <p:cNvGrpSpPr>
            <a:grpSpLocks/>
          </p:cNvGrpSpPr>
          <p:nvPr/>
        </p:nvGrpSpPr>
        <p:grpSpPr bwMode="auto">
          <a:xfrm>
            <a:off x="1682750" y="1600200"/>
            <a:ext cx="6775450" cy="4089400"/>
            <a:chOff x="5070" y="2940"/>
            <a:chExt cx="3893" cy="3256"/>
          </a:xfrm>
        </p:grpSpPr>
        <p:sp>
          <p:nvSpPr>
            <p:cNvPr id="33799" name="Text Box 22"/>
            <p:cNvSpPr txBox="1">
              <a:spLocks noChangeArrowheads="1"/>
            </p:cNvSpPr>
            <p:nvPr/>
          </p:nvSpPr>
          <p:spPr bwMode="auto">
            <a:xfrm>
              <a:off x="5070" y="4346"/>
              <a:ext cx="740" cy="462"/>
            </a:xfrm>
            <a:prstGeom prst="rect">
              <a:avLst/>
            </a:prstGeom>
            <a:solidFill>
              <a:srgbClr val="FFFFFF"/>
            </a:solidFill>
            <a:ln w="9525">
              <a:noFill/>
              <a:miter lim="800000"/>
              <a:headEnd/>
              <a:tailEnd/>
            </a:ln>
          </p:spPr>
          <p:txBody>
            <a:bodyPr anchor="ctr"/>
            <a:lstStyle/>
            <a:p>
              <a:pPr algn="ctr"/>
              <a:r>
                <a:rPr lang="en-US" sz="2000" b="1">
                  <a:cs typeface="Arial" charset="0"/>
                </a:rPr>
                <a:t>SENDER</a:t>
              </a:r>
            </a:p>
          </p:txBody>
        </p:sp>
        <p:sp>
          <p:nvSpPr>
            <p:cNvPr id="33800" name="Text Box 23"/>
            <p:cNvSpPr txBox="1">
              <a:spLocks noChangeArrowheads="1"/>
            </p:cNvSpPr>
            <p:nvPr/>
          </p:nvSpPr>
          <p:spPr bwMode="auto">
            <a:xfrm>
              <a:off x="7613" y="4396"/>
              <a:ext cx="1350" cy="462"/>
            </a:xfrm>
            <a:prstGeom prst="rect">
              <a:avLst/>
            </a:prstGeom>
            <a:solidFill>
              <a:srgbClr val="FFFFFF"/>
            </a:solidFill>
            <a:ln w="9525">
              <a:noFill/>
              <a:miter lim="800000"/>
              <a:headEnd/>
              <a:tailEnd/>
            </a:ln>
          </p:spPr>
          <p:txBody>
            <a:bodyPr anchor="ctr"/>
            <a:lstStyle/>
            <a:p>
              <a:pPr algn="ctr"/>
              <a:r>
                <a:rPr lang="en-US" sz="2000" b="1">
                  <a:cs typeface="Arial" charset="0"/>
                </a:rPr>
                <a:t>RECEIVER</a:t>
              </a:r>
            </a:p>
          </p:txBody>
        </p:sp>
        <p:sp>
          <p:nvSpPr>
            <p:cNvPr id="33801" name="Text Box 24"/>
            <p:cNvSpPr txBox="1">
              <a:spLocks noChangeArrowheads="1"/>
            </p:cNvSpPr>
            <p:nvPr/>
          </p:nvSpPr>
          <p:spPr bwMode="auto">
            <a:xfrm>
              <a:off x="6420" y="4346"/>
              <a:ext cx="900" cy="617"/>
            </a:xfrm>
            <a:prstGeom prst="rect">
              <a:avLst/>
            </a:prstGeom>
            <a:solidFill>
              <a:srgbClr val="FFFFFF"/>
            </a:solidFill>
            <a:ln w="9525">
              <a:noFill/>
              <a:miter lim="800000"/>
              <a:headEnd/>
              <a:tailEnd/>
            </a:ln>
          </p:spPr>
          <p:txBody>
            <a:bodyPr/>
            <a:lstStyle/>
            <a:p>
              <a:r>
                <a:rPr lang="en-US" sz="3200" b="1" i="1">
                  <a:solidFill>
                    <a:srgbClr val="FF0000"/>
                  </a:solidFill>
                  <a:cs typeface="Arial" charset="0"/>
                </a:rPr>
                <a:t>NOISE</a:t>
              </a:r>
              <a:endParaRPr lang="en-US" sz="3200" b="1">
                <a:solidFill>
                  <a:srgbClr val="FF0000"/>
                </a:solidFill>
                <a:cs typeface="Arial" charset="0"/>
              </a:endParaRPr>
            </a:p>
          </p:txBody>
        </p:sp>
        <p:grpSp>
          <p:nvGrpSpPr>
            <p:cNvPr id="33802" name="Group 25"/>
            <p:cNvGrpSpPr>
              <a:grpSpLocks/>
            </p:cNvGrpSpPr>
            <p:nvPr/>
          </p:nvGrpSpPr>
          <p:grpSpPr bwMode="auto">
            <a:xfrm>
              <a:off x="5070" y="2940"/>
              <a:ext cx="3601" cy="3256"/>
              <a:chOff x="5070" y="2940"/>
              <a:chExt cx="3601" cy="3256"/>
            </a:xfrm>
          </p:grpSpPr>
          <p:sp>
            <p:nvSpPr>
              <p:cNvPr id="33803" name="AutoShape 26"/>
              <p:cNvSpPr>
                <a:spLocks noChangeArrowheads="1"/>
              </p:cNvSpPr>
              <p:nvPr/>
            </p:nvSpPr>
            <p:spPr bwMode="auto">
              <a:xfrm rot="10629278">
                <a:off x="5221" y="4310"/>
                <a:ext cx="3450" cy="188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72 h 21600"/>
                  <a:gd name="T20" fmla="*/ 18438 w 21600"/>
                  <a:gd name="T21" fmla="*/ 1842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FFFF"/>
              </a:solidFill>
              <a:ln w="9525">
                <a:solidFill>
                  <a:srgbClr val="000000"/>
                </a:solidFill>
                <a:miter lim="800000"/>
                <a:headEnd/>
                <a:tailEnd/>
              </a:ln>
            </p:spPr>
            <p:txBody>
              <a:bodyPr/>
              <a:lstStyle/>
              <a:p>
                <a:endParaRPr lang="en-US"/>
              </a:p>
            </p:txBody>
          </p:sp>
          <p:grpSp>
            <p:nvGrpSpPr>
              <p:cNvPr id="33804" name="Group 27"/>
              <p:cNvGrpSpPr>
                <a:grpSpLocks/>
              </p:cNvGrpSpPr>
              <p:nvPr/>
            </p:nvGrpSpPr>
            <p:grpSpPr bwMode="auto">
              <a:xfrm>
                <a:off x="5070" y="2940"/>
                <a:ext cx="3450" cy="1759"/>
                <a:chOff x="4620" y="1549"/>
                <a:chExt cx="3450" cy="1865"/>
              </a:xfrm>
            </p:grpSpPr>
            <p:sp>
              <p:nvSpPr>
                <p:cNvPr id="33805" name="AutoShape 28"/>
                <p:cNvSpPr>
                  <a:spLocks noChangeArrowheads="1"/>
                </p:cNvSpPr>
                <p:nvPr/>
              </p:nvSpPr>
              <p:spPr bwMode="auto">
                <a:xfrm>
                  <a:off x="4620" y="1549"/>
                  <a:ext cx="3450" cy="18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FFFF"/>
                </a:solidFill>
                <a:ln w="9525">
                  <a:solidFill>
                    <a:srgbClr val="000000"/>
                  </a:solidFill>
                  <a:miter lim="800000"/>
                  <a:headEnd/>
                  <a:tailEnd/>
                </a:ln>
              </p:spPr>
              <p:txBody>
                <a:bodyPr/>
                <a:lstStyle/>
                <a:p>
                  <a:endParaRPr lang="en-US"/>
                </a:p>
              </p:txBody>
            </p:sp>
            <p:sp>
              <p:nvSpPr>
                <p:cNvPr id="33806" name="Text Box 29"/>
                <p:cNvSpPr txBox="1">
                  <a:spLocks noChangeArrowheads="1"/>
                </p:cNvSpPr>
                <p:nvPr/>
              </p:nvSpPr>
              <p:spPr bwMode="auto">
                <a:xfrm>
                  <a:off x="5820" y="1704"/>
                  <a:ext cx="1174" cy="307"/>
                </a:xfrm>
                <a:prstGeom prst="rect">
                  <a:avLst/>
                </a:prstGeom>
                <a:solidFill>
                  <a:srgbClr val="FFFFFF"/>
                </a:solidFill>
                <a:ln w="9525">
                  <a:noFill/>
                  <a:miter lim="800000"/>
                  <a:headEnd/>
                  <a:tailEnd/>
                </a:ln>
              </p:spPr>
              <p:txBody>
                <a:bodyPr wrap="none"/>
                <a:lstStyle/>
                <a:p>
                  <a:pPr algn="ctr"/>
                  <a:r>
                    <a:rPr lang="en-US" sz="2000" b="1">
                      <a:cs typeface="Arial" charset="0"/>
                    </a:rPr>
                    <a:t>MESSAGE</a:t>
                  </a:r>
                </a:p>
              </p:txBody>
            </p:sp>
          </p:grpSp>
        </p:grpSp>
      </p:grpSp>
      <p:sp>
        <p:nvSpPr>
          <p:cNvPr id="33795" name="Text Box 29"/>
          <p:cNvSpPr txBox="1">
            <a:spLocks noChangeArrowheads="1"/>
          </p:cNvSpPr>
          <p:nvPr/>
        </p:nvSpPr>
        <p:spPr bwMode="auto">
          <a:xfrm>
            <a:off x="3822700" y="5181600"/>
            <a:ext cx="2043113" cy="363538"/>
          </a:xfrm>
          <a:prstGeom prst="rect">
            <a:avLst/>
          </a:prstGeom>
          <a:solidFill>
            <a:srgbClr val="FFFFFF"/>
          </a:solidFill>
          <a:ln w="9525">
            <a:noFill/>
            <a:miter lim="800000"/>
            <a:headEnd/>
            <a:tailEnd/>
          </a:ln>
        </p:spPr>
        <p:txBody>
          <a:bodyPr wrap="none"/>
          <a:lstStyle/>
          <a:p>
            <a:pPr algn="ctr"/>
            <a:r>
              <a:rPr lang="en-US" sz="2000" b="1">
                <a:cs typeface="Arial" charset="0"/>
              </a:rPr>
              <a:t>FEEDBACK</a:t>
            </a:r>
          </a:p>
        </p:txBody>
      </p:sp>
      <p:sp>
        <p:nvSpPr>
          <p:cNvPr id="33796" name="TextBox 1"/>
          <p:cNvSpPr txBox="1">
            <a:spLocks noChangeArrowheads="1"/>
          </p:cNvSpPr>
          <p:nvPr/>
        </p:nvSpPr>
        <p:spPr bwMode="auto">
          <a:xfrm>
            <a:off x="6781800" y="5837238"/>
            <a:ext cx="1371600" cy="215900"/>
          </a:xfrm>
          <a:prstGeom prst="rect">
            <a:avLst/>
          </a:prstGeom>
          <a:noFill/>
          <a:ln w="9525">
            <a:noFill/>
            <a:miter lim="800000"/>
            <a:headEnd/>
            <a:tailEnd/>
          </a:ln>
        </p:spPr>
        <p:txBody>
          <a:bodyPr>
            <a:spAutoFit/>
          </a:bodyPr>
          <a:lstStyle/>
          <a:p>
            <a:r>
              <a:rPr lang="en-US" sz="800"/>
              <a:t>Figure 9-1</a:t>
            </a:r>
          </a:p>
        </p:txBody>
      </p:sp>
      <p:sp>
        <p:nvSpPr>
          <p:cNvPr id="33797" name="TextBox 2"/>
          <p:cNvSpPr txBox="1">
            <a:spLocks noChangeArrowheads="1"/>
          </p:cNvSpPr>
          <p:nvPr/>
        </p:nvSpPr>
        <p:spPr bwMode="auto">
          <a:xfrm>
            <a:off x="1682750" y="3124200"/>
            <a:ext cx="1517650" cy="400050"/>
          </a:xfrm>
          <a:prstGeom prst="rect">
            <a:avLst/>
          </a:prstGeom>
          <a:noFill/>
          <a:ln w="9525">
            <a:noFill/>
            <a:miter lim="800000"/>
            <a:headEnd/>
            <a:tailEnd/>
          </a:ln>
        </p:spPr>
        <p:txBody>
          <a:bodyPr>
            <a:spAutoFit/>
          </a:bodyPr>
          <a:lstStyle/>
          <a:p>
            <a:r>
              <a:rPr lang="en-US" sz="2000" b="1">
                <a:cs typeface="Arial" charset="0"/>
              </a:rPr>
              <a:t>Encoding</a:t>
            </a:r>
          </a:p>
        </p:txBody>
      </p:sp>
      <p:sp>
        <p:nvSpPr>
          <p:cNvPr id="33798" name="TextBox 14"/>
          <p:cNvSpPr txBox="1">
            <a:spLocks noChangeArrowheads="1"/>
          </p:cNvSpPr>
          <p:nvPr/>
        </p:nvSpPr>
        <p:spPr bwMode="auto">
          <a:xfrm>
            <a:off x="6634163" y="3228975"/>
            <a:ext cx="1517650" cy="400050"/>
          </a:xfrm>
          <a:prstGeom prst="rect">
            <a:avLst/>
          </a:prstGeom>
          <a:noFill/>
          <a:ln w="9525">
            <a:noFill/>
            <a:miter lim="800000"/>
            <a:headEnd/>
            <a:tailEnd/>
          </a:ln>
        </p:spPr>
        <p:txBody>
          <a:bodyPr>
            <a:spAutoFit/>
          </a:bodyPr>
          <a:lstStyle/>
          <a:p>
            <a:r>
              <a:rPr lang="en-US" sz="2000" b="1">
                <a:cs typeface="Arial" charset="0"/>
              </a:rPr>
              <a:t>Decoding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506413"/>
            <a:ext cx="8534400" cy="712787"/>
          </a:xfrm>
        </p:spPr>
        <p:txBody>
          <a:bodyPr wrap="square" tIns="45720" bIns="45720" anchor="t"/>
          <a:lstStyle/>
          <a:p>
            <a:pPr eaLnBrk="1" hangingPunct="1"/>
            <a:r>
              <a:rPr lang="en-US" sz="2600" b="0" smtClean="0"/>
              <a:t>THE COMMUNICATION PROCESS</a:t>
            </a:r>
          </a:p>
        </p:txBody>
      </p:sp>
      <p:sp>
        <p:nvSpPr>
          <p:cNvPr id="35842" name="Content Placeholder 2"/>
          <p:cNvSpPr>
            <a:spLocks noGrp="1"/>
          </p:cNvSpPr>
          <p:nvPr>
            <p:ph idx="4294967295"/>
          </p:nvPr>
        </p:nvSpPr>
        <p:spPr>
          <a:xfrm>
            <a:off x="990600" y="1600200"/>
            <a:ext cx="7848600" cy="4191000"/>
          </a:xfrm>
          <a:solidFill>
            <a:schemeClr val="bg1"/>
          </a:solidFill>
        </p:spPr>
        <p:txBody>
          <a:bodyPr/>
          <a:lstStyle/>
          <a:p>
            <a:pPr eaLnBrk="1" hangingPunct="1"/>
            <a:r>
              <a:rPr lang="en-US" sz="2000" b="1" smtClean="0"/>
              <a:t>Sender:</a:t>
            </a:r>
            <a:r>
              <a:rPr lang="en-US" sz="2000" smtClean="0"/>
              <a:t> individual sending a message</a:t>
            </a:r>
          </a:p>
          <a:p>
            <a:pPr marL="669925" lvl="1" indent="-325438" eaLnBrk="1" hangingPunct="1"/>
            <a:r>
              <a:rPr lang="en-US" sz="2100" b="1" smtClean="0"/>
              <a:t>Encoding: </a:t>
            </a:r>
            <a:r>
              <a:rPr lang="en-US" sz="2100" smtClean="0"/>
              <a:t>process of sender identifying how the message will be sent (verbal, non-verbal, or written)</a:t>
            </a:r>
          </a:p>
          <a:p>
            <a:pPr eaLnBrk="1" hangingPunct="1"/>
            <a:r>
              <a:rPr lang="en-US" sz="2000" b="1" smtClean="0"/>
              <a:t>Receiver: </a:t>
            </a:r>
            <a:r>
              <a:rPr lang="en-US" sz="2000" smtClean="0"/>
              <a:t>individual that receives the message</a:t>
            </a:r>
          </a:p>
          <a:p>
            <a:pPr marL="669925" lvl="1" indent="-325438" eaLnBrk="1" hangingPunct="1"/>
            <a:r>
              <a:rPr lang="en-US" sz="2100" b="1" smtClean="0"/>
              <a:t>Decoding: </a:t>
            </a:r>
            <a:r>
              <a:rPr lang="en-US" sz="2100" smtClean="0"/>
              <a:t>how the receiver interprets the message that was sent</a:t>
            </a:r>
          </a:p>
          <a:p>
            <a:pPr marL="669925" lvl="1" indent="-325438" eaLnBrk="1" hangingPunct="1"/>
            <a:r>
              <a:rPr lang="en-US" sz="2100" b="1" smtClean="0"/>
              <a:t>Feedback: </a:t>
            </a:r>
            <a:r>
              <a:rPr lang="en-US" sz="2100" smtClean="0"/>
              <a:t>the message the receiver sends based upon the receiver’s interpretation of the message</a:t>
            </a:r>
          </a:p>
          <a:p>
            <a:pPr eaLnBrk="1" hangingPunct="1"/>
            <a:r>
              <a:rPr lang="en-US" sz="2000" b="1" smtClean="0"/>
              <a:t>Noise: </a:t>
            </a:r>
            <a:r>
              <a:rPr lang="en-US" sz="2000" smtClean="0"/>
              <a:t>anything that interferes with the communication process (audible or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5842">
                                            <p:txEl>
                                              <p:pRg st="1" end="1"/>
                                            </p:txEl>
                                          </p:spTgt>
                                        </p:tgtEl>
                                        <p:attrNameLst>
                                          <p:attrName>style.visibility</p:attrName>
                                        </p:attrNameLst>
                                      </p:cBhvr>
                                      <p:to>
                                        <p:strVal val="visible"/>
                                      </p:to>
                                    </p:set>
                                    <p:anim calcmode="lin" valueType="num">
                                      <p:cBhvr additive="base">
                                        <p:cTn id="11" dur="500" fill="hold"/>
                                        <p:tgtEl>
                                          <p:spTgt spid="3584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58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5842">
                                            <p:txEl>
                                              <p:pRg st="2" end="2"/>
                                            </p:txEl>
                                          </p:spTgt>
                                        </p:tgtEl>
                                        <p:attrNameLst>
                                          <p:attrName>style.visibility</p:attrName>
                                        </p:attrNameLst>
                                      </p:cBhvr>
                                      <p:to>
                                        <p:strVal val="visible"/>
                                      </p:to>
                                    </p:set>
                                    <p:anim calcmode="lin" valueType="num">
                                      <p:cBhvr additive="base">
                                        <p:cTn id="17" dur="500" fill="hold"/>
                                        <p:tgtEl>
                                          <p:spTgt spid="3584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584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5842">
                                            <p:txEl>
                                              <p:pRg st="3" end="3"/>
                                            </p:txEl>
                                          </p:spTgt>
                                        </p:tgtEl>
                                        <p:attrNameLst>
                                          <p:attrName>style.visibility</p:attrName>
                                        </p:attrNameLst>
                                      </p:cBhvr>
                                      <p:to>
                                        <p:strVal val="visible"/>
                                      </p:to>
                                    </p:set>
                                    <p:anim calcmode="lin" valueType="num">
                                      <p:cBhvr additive="base">
                                        <p:cTn id="21" dur="500" fill="hold"/>
                                        <p:tgtEl>
                                          <p:spTgt spid="3584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5842">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5842">
                                            <p:txEl>
                                              <p:pRg st="4" end="4"/>
                                            </p:txEl>
                                          </p:spTgt>
                                        </p:tgtEl>
                                        <p:attrNameLst>
                                          <p:attrName>style.visibility</p:attrName>
                                        </p:attrNameLst>
                                      </p:cBhvr>
                                      <p:to>
                                        <p:strVal val="visible"/>
                                      </p:to>
                                    </p:set>
                                    <p:anim calcmode="lin" valueType="num">
                                      <p:cBhvr additive="base">
                                        <p:cTn id="25" dur="500" fill="hold"/>
                                        <p:tgtEl>
                                          <p:spTgt spid="3584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2">
                                            <p:txEl>
                                              <p:pRg st="5" end="5"/>
                                            </p:txEl>
                                          </p:spTgt>
                                        </p:tgtEl>
                                        <p:attrNameLst>
                                          <p:attrName>style.visibility</p:attrName>
                                        </p:attrNameLst>
                                      </p:cBhvr>
                                      <p:to>
                                        <p:strVal val="visible"/>
                                      </p:to>
                                    </p:set>
                                    <p:anim calcmode="lin" valueType="num">
                                      <p:cBhvr additive="base">
                                        <p:cTn id="31" dur="500" fill="hold"/>
                                        <p:tgtEl>
                                          <p:spTgt spid="35842">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457200" y="417513"/>
            <a:ext cx="3124200" cy="501650"/>
          </a:xfrm>
        </p:spPr>
        <p:txBody>
          <a:bodyPr wrap="square" tIns="45720" bIns="45720" anchor="t"/>
          <a:lstStyle/>
          <a:p>
            <a:pPr eaLnBrk="1" hangingPunct="1"/>
            <a:r>
              <a:rPr lang="en-US" b="0" smtClean="0"/>
              <a:t>TALK IT OUT</a:t>
            </a:r>
          </a:p>
        </p:txBody>
      </p:sp>
      <p:sp>
        <p:nvSpPr>
          <p:cNvPr id="37890" name="Content Placeholder 2"/>
          <p:cNvSpPr>
            <a:spLocks noGrp="1"/>
          </p:cNvSpPr>
          <p:nvPr>
            <p:ph idx="4294967295"/>
          </p:nvPr>
        </p:nvSpPr>
        <p:spPr/>
        <p:txBody>
          <a:bodyPr/>
          <a:lstStyle/>
          <a:p>
            <a:pPr eaLnBrk="1" hangingPunct="1">
              <a:buFontTx/>
              <a:buNone/>
            </a:pPr>
            <a:r>
              <a:rPr lang="en-US" sz="3700" b="1" smtClean="0"/>
              <a:t>	</a:t>
            </a:r>
            <a:r>
              <a:rPr lang="en-US" sz="3700" smtClean="0"/>
              <a:t>Identify the noises you experience during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additive="base">
                                        <p:cTn id="7" dur="500" fill="hold"/>
                                        <p:tgtEl>
                                          <p:spTgt spid="3789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914400" y="304800"/>
            <a:ext cx="7696200" cy="1066800"/>
          </a:xfrm>
        </p:spPr>
        <p:txBody>
          <a:bodyPr wrap="square" tIns="45720" bIns="45720" anchor="t"/>
          <a:lstStyle/>
          <a:p>
            <a:pPr eaLnBrk="1" hangingPunct="1"/>
            <a:r>
              <a:rPr lang="en-US" sz="2600" b="0" smtClean="0"/>
              <a:t>THE COMMUNICATION PROCESS</a:t>
            </a:r>
            <a:br>
              <a:rPr lang="en-US" sz="2600" b="0" smtClean="0"/>
            </a:br>
            <a:r>
              <a:rPr lang="en-US" sz="2600" b="0" smtClean="0"/>
              <a:t>Communication Media</a:t>
            </a:r>
          </a:p>
        </p:txBody>
      </p:sp>
      <p:sp>
        <p:nvSpPr>
          <p:cNvPr id="39938" name="Rectangle 3"/>
          <p:cNvSpPr>
            <a:spLocks noGrp="1" noChangeArrowheads="1"/>
          </p:cNvSpPr>
          <p:nvPr>
            <p:ph type="body" idx="4294967295"/>
          </p:nvPr>
        </p:nvSpPr>
        <p:spPr>
          <a:xfrm>
            <a:off x="730250" y="1792288"/>
            <a:ext cx="7620000" cy="2662237"/>
          </a:xfrm>
        </p:spPr>
        <p:txBody>
          <a:bodyPr/>
          <a:lstStyle/>
          <a:p>
            <a:pPr algn="ctr" eaLnBrk="1" hangingPunct="1">
              <a:buFontTx/>
              <a:buNone/>
            </a:pPr>
            <a:r>
              <a:rPr lang="en-US" sz="3300" smtClean="0"/>
              <a:t>Verbal</a:t>
            </a:r>
          </a:p>
          <a:p>
            <a:pPr algn="ctr" eaLnBrk="1" hangingPunct="1">
              <a:buFontTx/>
              <a:buNone/>
            </a:pPr>
            <a:r>
              <a:rPr lang="en-US" sz="3300" smtClean="0"/>
              <a:t>Non-verbal</a:t>
            </a:r>
          </a:p>
          <a:p>
            <a:pPr algn="ctr" eaLnBrk="1" hangingPunct="1">
              <a:buFontTx/>
              <a:buNone/>
            </a:pPr>
            <a:r>
              <a:rPr lang="en-US" sz="3300" smtClean="0"/>
              <a:t>Written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 calcmode="lin" valueType="num">
                                      <p:cBhvr additive="base">
                                        <p:cTn id="7" dur="500" fill="hold"/>
                                        <p:tgtEl>
                                          <p:spTgt spid="399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938">
                                            <p:txEl>
                                              <p:pRg st="1" end="1"/>
                                            </p:txEl>
                                          </p:spTgt>
                                        </p:tgtEl>
                                        <p:attrNameLst>
                                          <p:attrName>style.visibility</p:attrName>
                                        </p:attrNameLst>
                                      </p:cBhvr>
                                      <p:to>
                                        <p:strVal val="visible"/>
                                      </p:to>
                                    </p:set>
                                    <p:anim calcmode="lin" valueType="num">
                                      <p:cBhvr additive="base">
                                        <p:cTn id="13" dur="500" fill="hold"/>
                                        <p:tgtEl>
                                          <p:spTgt spid="399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938">
                                            <p:txEl>
                                              <p:pRg st="2" end="2"/>
                                            </p:txEl>
                                          </p:spTgt>
                                        </p:tgtEl>
                                        <p:attrNameLst>
                                          <p:attrName>style.visibility</p:attrName>
                                        </p:attrNameLst>
                                      </p:cBhvr>
                                      <p:to>
                                        <p:strVal val="visible"/>
                                      </p:to>
                                    </p:set>
                                    <p:anim calcmode="lin" valueType="num">
                                      <p:cBhvr additive="base">
                                        <p:cTn id="19" dur="500" fill="hold"/>
                                        <p:tgtEl>
                                          <p:spTgt spid="399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3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457200" y="465138"/>
            <a:ext cx="3962400" cy="601662"/>
          </a:xfrm>
        </p:spPr>
        <p:txBody>
          <a:bodyPr wrap="square" tIns="45720" bIns="45720" anchor="t"/>
          <a:lstStyle/>
          <a:p>
            <a:pPr eaLnBrk="1" hangingPunct="1"/>
            <a:r>
              <a:rPr lang="en-US" sz="3100" smtClean="0"/>
              <a:t>VERBAL </a:t>
            </a:r>
            <a:r>
              <a:rPr lang="en-US" sz="2800" smtClean="0"/>
              <a:t>COMMUNICATION</a:t>
            </a:r>
          </a:p>
        </p:txBody>
      </p:sp>
      <p:sp>
        <p:nvSpPr>
          <p:cNvPr id="41986" name="Rectangle 3"/>
          <p:cNvSpPr>
            <a:spLocks noGrp="1" noChangeArrowheads="1"/>
          </p:cNvSpPr>
          <p:nvPr>
            <p:ph type="body" idx="4294967295"/>
          </p:nvPr>
        </p:nvSpPr>
        <p:spPr>
          <a:xfrm>
            <a:off x="838200" y="1524000"/>
            <a:ext cx="8001000" cy="4378325"/>
          </a:xfrm>
        </p:spPr>
        <p:txBody>
          <a:bodyPr/>
          <a:lstStyle/>
          <a:p>
            <a:pPr eaLnBrk="1" hangingPunct="1"/>
            <a:r>
              <a:rPr lang="en-US" b="1" smtClean="0"/>
              <a:t>Verbal Communication: </a:t>
            </a:r>
            <a:r>
              <a:rPr lang="en-US" smtClean="0"/>
              <a:t>the process of using words to send a message</a:t>
            </a:r>
          </a:p>
          <a:p>
            <a:pPr marL="669925" lvl="1" indent="-325438" eaLnBrk="1" hangingPunct="1"/>
            <a:r>
              <a:rPr lang="en-US" smtClean="0"/>
              <a:t>Select the proper words</a:t>
            </a:r>
          </a:p>
          <a:p>
            <a:pPr marL="669925" lvl="1" indent="-325438" eaLnBrk="1" hangingPunct="1">
              <a:buClr>
                <a:schemeClr val="tx2"/>
              </a:buClr>
            </a:pPr>
            <a:r>
              <a:rPr lang="en-US" smtClean="0"/>
              <a:t>Stop and listen</a:t>
            </a:r>
          </a:p>
          <a:p>
            <a:pPr marL="1069975" lvl="2" indent="-325438" eaLnBrk="1" hangingPunct="1">
              <a:buClr>
                <a:schemeClr val="tx2"/>
              </a:buClr>
            </a:pPr>
            <a:r>
              <a:rPr lang="en-US" smtClean="0"/>
              <a:t>Active listening-the receiver provides full attention without distraction</a:t>
            </a:r>
          </a:p>
          <a:p>
            <a:pPr marL="1069975" lvl="2" indent="-325438" eaLnBrk="1" hangingPunct="1">
              <a:buClr>
                <a:schemeClr val="tx2"/>
              </a:buClr>
            </a:pPr>
            <a:r>
              <a:rPr lang="en-US" smtClean="0"/>
              <a:t>Passive listening-the receiver is selectively hearing parts of the message, focused more on his or her response</a:t>
            </a:r>
          </a:p>
          <a:p>
            <a:pPr marL="1069975" lvl="2" indent="-325438" eaLnBrk="1" hangingPunct="1">
              <a:buClr>
                <a:schemeClr val="tx2"/>
              </a:buClr>
            </a:pPr>
            <a:r>
              <a:rPr lang="en-US" smtClean="0"/>
              <a:t>Non-listening-outside noises impede 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 calcmode="lin" valueType="num">
                                      <p:cBhvr additive="base">
                                        <p:cTn id="7" dur="500" fill="hold"/>
                                        <p:tgtEl>
                                          <p:spTgt spid="419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1986">
                                            <p:txEl>
                                              <p:pRg st="1" end="1"/>
                                            </p:txEl>
                                          </p:spTgt>
                                        </p:tgtEl>
                                        <p:attrNameLst>
                                          <p:attrName>style.visibility</p:attrName>
                                        </p:attrNameLst>
                                      </p:cBhvr>
                                      <p:to>
                                        <p:strVal val="visible"/>
                                      </p:to>
                                    </p:set>
                                    <p:anim calcmode="lin" valueType="num">
                                      <p:cBhvr additive="base">
                                        <p:cTn id="11" dur="500" fill="hold"/>
                                        <p:tgtEl>
                                          <p:spTgt spid="4198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198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986">
                                            <p:txEl>
                                              <p:pRg st="2" end="2"/>
                                            </p:txEl>
                                          </p:spTgt>
                                        </p:tgtEl>
                                        <p:attrNameLst>
                                          <p:attrName>style.visibility</p:attrName>
                                        </p:attrNameLst>
                                      </p:cBhvr>
                                      <p:to>
                                        <p:strVal val="visible"/>
                                      </p:to>
                                    </p:set>
                                    <p:anim calcmode="lin" valueType="num">
                                      <p:cBhvr additive="base">
                                        <p:cTn id="15" dur="500" fill="hold"/>
                                        <p:tgtEl>
                                          <p:spTgt spid="41986">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1986">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1986">
                                            <p:txEl>
                                              <p:pRg st="3" end="3"/>
                                            </p:txEl>
                                          </p:spTgt>
                                        </p:tgtEl>
                                        <p:attrNameLst>
                                          <p:attrName>style.visibility</p:attrName>
                                        </p:attrNameLst>
                                      </p:cBhvr>
                                      <p:to>
                                        <p:strVal val="visible"/>
                                      </p:to>
                                    </p:set>
                                    <p:anim calcmode="lin" valueType="num">
                                      <p:cBhvr additive="base">
                                        <p:cTn id="19" dur="500" fill="hold"/>
                                        <p:tgtEl>
                                          <p:spTgt spid="4198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1986">
                                            <p:txEl>
                                              <p:pRg st="4" end="4"/>
                                            </p:txEl>
                                          </p:spTgt>
                                        </p:tgtEl>
                                        <p:attrNameLst>
                                          <p:attrName>style.visibility</p:attrName>
                                        </p:attrNameLst>
                                      </p:cBhvr>
                                      <p:to>
                                        <p:strVal val="visible"/>
                                      </p:to>
                                    </p:set>
                                    <p:anim calcmode="lin" valueType="num">
                                      <p:cBhvr additive="base">
                                        <p:cTn id="23" dur="500" fill="hold"/>
                                        <p:tgtEl>
                                          <p:spTgt spid="41986">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1986">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1986">
                                            <p:txEl>
                                              <p:pRg st="5" end="5"/>
                                            </p:txEl>
                                          </p:spTgt>
                                        </p:tgtEl>
                                        <p:attrNameLst>
                                          <p:attrName>style.visibility</p:attrName>
                                        </p:attrNameLst>
                                      </p:cBhvr>
                                      <p:to>
                                        <p:strVal val="visible"/>
                                      </p:to>
                                    </p:set>
                                    <p:anim calcmode="lin" valueType="num">
                                      <p:cBhvr additive="base">
                                        <p:cTn id="27" dur="500" fill="hold"/>
                                        <p:tgtEl>
                                          <p:spTgt spid="41986">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198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457200" y="417513"/>
            <a:ext cx="2590800" cy="501650"/>
          </a:xfrm>
        </p:spPr>
        <p:txBody>
          <a:bodyPr wrap="square" tIns="45720" bIns="45720" anchor="t"/>
          <a:lstStyle/>
          <a:p>
            <a:pPr eaLnBrk="1" hangingPunct="1"/>
            <a:r>
              <a:rPr lang="en-US" smtClean="0"/>
              <a:t>TALK IT OUT</a:t>
            </a:r>
          </a:p>
        </p:txBody>
      </p:sp>
      <p:sp>
        <p:nvSpPr>
          <p:cNvPr id="44034" name="Content Placeholder 2"/>
          <p:cNvSpPr>
            <a:spLocks noGrp="1"/>
          </p:cNvSpPr>
          <p:nvPr>
            <p:ph idx="4294967295"/>
          </p:nvPr>
        </p:nvSpPr>
        <p:spPr>
          <a:xfrm>
            <a:off x="457200" y="1447800"/>
            <a:ext cx="8229600" cy="4781550"/>
          </a:xfrm>
        </p:spPr>
        <p:txBody>
          <a:bodyPr/>
          <a:lstStyle/>
          <a:p>
            <a:pPr eaLnBrk="1" hangingPunct="1">
              <a:buFontTx/>
              <a:buNone/>
            </a:pPr>
            <a:r>
              <a:rPr lang="en-US" sz="3700" b="1" smtClean="0"/>
              <a:t>	</a:t>
            </a:r>
            <a:r>
              <a:rPr lang="en-US" sz="3700" smtClean="0"/>
              <a:t>In what situations is it easy to be in “non-listening” mode? What can an individual do to improve his or her listening skills in such a situation?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 calcmode="lin" valueType="num">
                                      <p:cBhvr additive="base">
                                        <p:cTn id="7" dur="500" fill="hold"/>
                                        <p:tgtEl>
                                          <p:spTgt spid="440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533400" y="685800"/>
            <a:ext cx="8458200" cy="609600"/>
          </a:xfrm>
        </p:spPr>
        <p:txBody>
          <a:bodyPr wrap="square" tIns="45720" bIns="45720" anchor="t"/>
          <a:lstStyle/>
          <a:p>
            <a:pPr eaLnBrk="1" hangingPunct="1"/>
            <a:r>
              <a:rPr lang="en-US" sz="2600" b="0" smtClean="0"/>
              <a:t>NON-VERBAL COMMUNICATION</a:t>
            </a:r>
          </a:p>
        </p:txBody>
      </p:sp>
      <p:sp>
        <p:nvSpPr>
          <p:cNvPr id="46082" name="Rectangle 3"/>
          <p:cNvSpPr>
            <a:spLocks noGrp="1" noChangeArrowheads="1"/>
          </p:cNvSpPr>
          <p:nvPr>
            <p:ph type="body" idx="4294967295"/>
          </p:nvPr>
        </p:nvSpPr>
        <p:spPr>
          <a:xfrm>
            <a:off x="990600" y="1524000"/>
            <a:ext cx="7696200" cy="4495800"/>
          </a:xfrm>
        </p:spPr>
        <p:txBody>
          <a:bodyPr/>
          <a:lstStyle/>
          <a:p>
            <a:pPr eaLnBrk="1" hangingPunct="1"/>
            <a:r>
              <a:rPr lang="en-US" sz="2600" b="1" smtClean="0"/>
              <a:t>Non-verbal communication: </a:t>
            </a:r>
            <a:r>
              <a:rPr lang="en-US" sz="2600" smtClean="0"/>
              <a:t>what is communicated through body language</a:t>
            </a:r>
            <a:endParaRPr lang="en-US" sz="2400" smtClean="0"/>
          </a:p>
          <a:p>
            <a:pPr marL="669925" lvl="1" indent="-325438" eaLnBrk="1" hangingPunct="1"/>
            <a:r>
              <a:rPr lang="en-US" sz="2100" smtClean="0"/>
              <a:t>Eye contact</a:t>
            </a:r>
          </a:p>
          <a:p>
            <a:pPr marL="669925" lvl="1" indent="-325438" eaLnBrk="1" hangingPunct="1"/>
            <a:r>
              <a:rPr lang="en-US" sz="2100" smtClean="0"/>
              <a:t>Facial expressions (smiles or frowns)</a:t>
            </a:r>
          </a:p>
          <a:p>
            <a:pPr marL="669925" lvl="1" indent="-325438" eaLnBrk="1" hangingPunct="1"/>
            <a:r>
              <a:rPr lang="en-US" sz="2100" smtClean="0"/>
              <a:t>Nodding</a:t>
            </a:r>
          </a:p>
          <a:p>
            <a:pPr marL="669925" lvl="1" indent="-325438" eaLnBrk="1" hangingPunct="1"/>
            <a:r>
              <a:rPr lang="en-US" sz="2100" smtClean="0"/>
              <a:t>Body positioning</a:t>
            </a:r>
          </a:p>
          <a:p>
            <a:pPr marL="669925" lvl="1" indent="-325438" eaLnBrk="1" hangingPunct="1"/>
            <a:r>
              <a:rPr lang="en-US" sz="2100" smtClean="0"/>
              <a:t>Proxemics (space)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 calcmode="lin" valueType="num">
                                      <p:cBhvr additive="base">
                                        <p:cTn id="7" dur="500" fill="hold"/>
                                        <p:tgtEl>
                                          <p:spTgt spid="460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082">
                                            <p:txEl>
                                              <p:pRg st="1" end="1"/>
                                            </p:txEl>
                                          </p:spTgt>
                                        </p:tgtEl>
                                        <p:attrNameLst>
                                          <p:attrName>style.visibility</p:attrName>
                                        </p:attrNameLst>
                                      </p:cBhvr>
                                      <p:to>
                                        <p:strVal val="visible"/>
                                      </p:to>
                                    </p:set>
                                    <p:anim calcmode="lin" valueType="num">
                                      <p:cBhvr additive="base">
                                        <p:cTn id="11" dur="500" fill="hold"/>
                                        <p:tgtEl>
                                          <p:spTgt spid="4608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608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6082">
                                            <p:txEl>
                                              <p:pRg st="2" end="2"/>
                                            </p:txEl>
                                          </p:spTgt>
                                        </p:tgtEl>
                                        <p:attrNameLst>
                                          <p:attrName>style.visibility</p:attrName>
                                        </p:attrNameLst>
                                      </p:cBhvr>
                                      <p:to>
                                        <p:strVal val="visible"/>
                                      </p:to>
                                    </p:set>
                                    <p:anim calcmode="lin" valueType="num">
                                      <p:cBhvr additive="base">
                                        <p:cTn id="15" dur="500" fill="hold"/>
                                        <p:tgtEl>
                                          <p:spTgt spid="4608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608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6082">
                                            <p:txEl>
                                              <p:pRg st="3" end="3"/>
                                            </p:txEl>
                                          </p:spTgt>
                                        </p:tgtEl>
                                        <p:attrNameLst>
                                          <p:attrName>style.visibility</p:attrName>
                                        </p:attrNameLst>
                                      </p:cBhvr>
                                      <p:to>
                                        <p:strVal val="visible"/>
                                      </p:to>
                                    </p:set>
                                    <p:anim calcmode="lin" valueType="num">
                                      <p:cBhvr additive="base">
                                        <p:cTn id="19" dur="500" fill="hold"/>
                                        <p:tgtEl>
                                          <p:spTgt spid="4608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6082">
                                            <p:txEl>
                                              <p:pRg st="4" end="4"/>
                                            </p:txEl>
                                          </p:spTgt>
                                        </p:tgtEl>
                                        <p:attrNameLst>
                                          <p:attrName>style.visibility</p:attrName>
                                        </p:attrNameLst>
                                      </p:cBhvr>
                                      <p:to>
                                        <p:strVal val="visible"/>
                                      </p:to>
                                    </p:set>
                                    <p:anim calcmode="lin" valueType="num">
                                      <p:cBhvr additive="base">
                                        <p:cTn id="23" dur="500" fill="hold"/>
                                        <p:tgtEl>
                                          <p:spTgt spid="4608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608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6082">
                                            <p:txEl>
                                              <p:pRg st="5" end="5"/>
                                            </p:txEl>
                                          </p:spTgt>
                                        </p:tgtEl>
                                        <p:attrNameLst>
                                          <p:attrName>style.visibility</p:attrName>
                                        </p:attrNameLst>
                                      </p:cBhvr>
                                      <p:to>
                                        <p:strVal val="visible"/>
                                      </p:to>
                                    </p:set>
                                    <p:anim calcmode="lin" valueType="num">
                                      <p:cBhvr additive="base">
                                        <p:cTn id="27" dur="500" fill="hold"/>
                                        <p:tgtEl>
                                          <p:spTgt spid="4608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608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a:xfrm>
            <a:off x="1109663" y="228600"/>
            <a:ext cx="7366000" cy="1143000"/>
          </a:xfrm>
        </p:spPr>
        <p:txBody>
          <a:bodyPr wrap="square" tIns="45720" bIns="45720" anchor="t"/>
          <a:lstStyle/>
          <a:p>
            <a:pPr eaLnBrk="1" hangingPunct="1"/>
            <a:r>
              <a:rPr lang="en-US" sz="2600" b="0" smtClean="0"/>
              <a:t>NON-VERBAL COMMUNICATION</a:t>
            </a:r>
            <a:br>
              <a:rPr lang="en-US" sz="2600" b="0" smtClean="0"/>
            </a:br>
            <a:r>
              <a:rPr lang="en-US" sz="2600" b="0" smtClean="0"/>
              <a:t>Emotions at Work</a:t>
            </a:r>
          </a:p>
        </p:txBody>
      </p:sp>
      <p:sp>
        <p:nvSpPr>
          <p:cNvPr id="48130" name="Rectangle 3"/>
          <p:cNvSpPr>
            <a:spLocks noGrp="1" noChangeArrowheads="1"/>
          </p:cNvSpPr>
          <p:nvPr>
            <p:ph type="body" idx="4294967295"/>
          </p:nvPr>
        </p:nvSpPr>
        <p:spPr>
          <a:xfrm>
            <a:off x="990600" y="1524000"/>
            <a:ext cx="7772400" cy="4419600"/>
          </a:xfrm>
        </p:spPr>
        <p:txBody>
          <a:bodyPr/>
          <a:lstStyle/>
          <a:p>
            <a:pPr eaLnBrk="1" hangingPunct="1"/>
            <a:r>
              <a:rPr lang="en-US" sz="2600" smtClean="0"/>
              <a:t>Make every attempt to not become emotional at work</a:t>
            </a:r>
          </a:p>
          <a:p>
            <a:pPr eaLnBrk="1" hangingPunct="1"/>
            <a:r>
              <a:rPr lang="en-US" sz="2600" smtClean="0"/>
              <a:t>Emotions take away our ability to think logically</a:t>
            </a:r>
          </a:p>
          <a:p>
            <a:pPr eaLnBrk="1" hangingPunct="1"/>
            <a:r>
              <a:rPr lang="en-US" sz="2600" smtClean="0"/>
              <a:t>If you become emotional or angry, excuse yourself and find a private place to compose</a:t>
            </a:r>
          </a:p>
          <a:p>
            <a:pPr eaLnBrk="1" hangingPunct="1"/>
            <a:r>
              <a:rPr lang="en-US" sz="2600" smtClean="0"/>
              <a:t>Open displays of anger are inappropriate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 calcmode="lin" valueType="num">
                                      <p:cBhvr additive="base">
                                        <p:cTn id="7" dur="500" fill="hold"/>
                                        <p:tgtEl>
                                          <p:spTgt spid="481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0">
                                            <p:txEl>
                                              <p:pRg st="1" end="1"/>
                                            </p:txEl>
                                          </p:spTgt>
                                        </p:tgtEl>
                                        <p:attrNameLst>
                                          <p:attrName>style.visibility</p:attrName>
                                        </p:attrNameLst>
                                      </p:cBhvr>
                                      <p:to>
                                        <p:strVal val="visible"/>
                                      </p:to>
                                    </p:set>
                                    <p:anim calcmode="lin" valueType="num">
                                      <p:cBhvr additive="base">
                                        <p:cTn id="13" dur="500" fill="hold"/>
                                        <p:tgtEl>
                                          <p:spTgt spid="481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0">
                                            <p:txEl>
                                              <p:pRg st="2" end="2"/>
                                            </p:txEl>
                                          </p:spTgt>
                                        </p:tgtEl>
                                        <p:attrNameLst>
                                          <p:attrName>style.visibility</p:attrName>
                                        </p:attrNameLst>
                                      </p:cBhvr>
                                      <p:to>
                                        <p:strVal val="visible"/>
                                      </p:to>
                                    </p:set>
                                    <p:anim calcmode="lin" valueType="num">
                                      <p:cBhvr additive="base">
                                        <p:cTn id="19" dur="500" fill="hold"/>
                                        <p:tgtEl>
                                          <p:spTgt spid="481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130">
                                            <p:txEl>
                                              <p:pRg st="3" end="3"/>
                                            </p:txEl>
                                          </p:spTgt>
                                        </p:tgtEl>
                                        <p:attrNameLst>
                                          <p:attrName>style.visibility</p:attrName>
                                        </p:attrNameLst>
                                      </p:cBhvr>
                                      <p:to>
                                        <p:strVal val="visible"/>
                                      </p:to>
                                    </p:set>
                                    <p:anim calcmode="lin" valueType="num">
                                      <p:cBhvr additive="base">
                                        <p:cTn id="25" dur="500" fill="hold"/>
                                        <p:tgtEl>
                                          <p:spTgt spid="481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3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457200" y="465138"/>
            <a:ext cx="3733800" cy="449262"/>
          </a:xfrm>
        </p:spPr>
        <p:txBody>
          <a:bodyPr wrap="square" tIns="45720" bIns="45720" anchor="t"/>
          <a:lstStyle/>
          <a:p>
            <a:pPr eaLnBrk="1" hangingPunct="1"/>
            <a:r>
              <a:rPr lang="en-US" sz="3100" b="0" smtClean="0"/>
              <a:t>WRITTEN COMMUNICATION</a:t>
            </a:r>
            <a:endParaRPr lang="en-US" b="0" smtClean="0"/>
          </a:p>
        </p:txBody>
      </p:sp>
      <p:sp>
        <p:nvSpPr>
          <p:cNvPr id="50178" name="Rectangle 3"/>
          <p:cNvSpPr>
            <a:spLocks noGrp="1" noChangeArrowheads="1"/>
          </p:cNvSpPr>
          <p:nvPr>
            <p:ph type="body" idx="4294967295"/>
          </p:nvPr>
        </p:nvSpPr>
        <p:spPr>
          <a:xfrm>
            <a:off x="990600" y="1524000"/>
            <a:ext cx="7924800" cy="4495800"/>
          </a:xfrm>
        </p:spPr>
        <p:txBody>
          <a:bodyPr/>
          <a:lstStyle/>
          <a:p>
            <a:pPr eaLnBrk="1" hangingPunct="1"/>
            <a:r>
              <a:rPr lang="en-US" sz="2600" b="1" smtClean="0"/>
              <a:t>Written Communication: </a:t>
            </a:r>
            <a:r>
              <a:rPr lang="en-US" sz="2600" smtClean="0"/>
              <a:t>a form of business communication that is either printed, handwritten, or sent electronically</a:t>
            </a:r>
          </a:p>
          <a:p>
            <a:pPr eaLnBrk="1" hangingPunct="1"/>
            <a:r>
              <a:rPr lang="en-US" sz="2600" smtClean="0"/>
              <a:t>Conveys aptitude and attitude</a:t>
            </a:r>
          </a:p>
          <a:p>
            <a:pPr marL="669925" lvl="1" indent="-325438" eaLnBrk="1" hangingPunct="1">
              <a:buClr>
                <a:schemeClr val="tx2"/>
              </a:buClr>
            </a:pPr>
            <a:r>
              <a:rPr lang="en-US" sz="2300" smtClean="0"/>
              <a:t>Receiver draws conclusions based upon grammar, vocabulary, presentation, and formatting used in written communication</a:t>
            </a:r>
          </a:p>
          <a:p>
            <a:pPr marL="669925" lvl="1" indent="-325438" eaLnBrk="1" hangingPunct="1">
              <a:buClr>
                <a:schemeClr val="tx2"/>
              </a:buClr>
            </a:pPr>
            <a:r>
              <a:rPr lang="en-US" sz="2300" smtClean="0"/>
              <a:t>Common forms include letters, memos, and electronic messages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 calcmode="lin" valueType="num">
                                      <p:cBhvr additive="base">
                                        <p:cTn id="7" dur="500" fill="hold"/>
                                        <p:tgtEl>
                                          <p:spTgt spid="501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78">
                                            <p:txEl>
                                              <p:pRg st="1" end="1"/>
                                            </p:txEl>
                                          </p:spTgt>
                                        </p:tgtEl>
                                        <p:attrNameLst>
                                          <p:attrName>style.visibility</p:attrName>
                                        </p:attrNameLst>
                                      </p:cBhvr>
                                      <p:to>
                                        <p:strVal val="visible"/>
                                      </p:to>
                                    </p:set>
                                    <p:anim calcmode="lin" valueType="num">
                                      <p:cBhvr additive="base">
                                        <p:cTn id="13" dur="500" fill="hold"/>
                                        <p:tgtEl>
                                          <p:spTgt spid="5017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8">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0178">
                                            <p:txEl>
                                              <p:pRg st="2" end="2"/>
                                            </p:txEl>
                                          </p:spTgt>
                                        </p:tgtEl>
                                        <p:attrNameLst>
                                          <p:attrName>style.visibility</p:attrName>
                                        </p:attrNameLst>
                                      </p:cBhvr>
                                      <p:to>
                                        <p:strVal val="visible"/>
                                      </p:to>
                                    </p:set>
                                    <p:anim calcmode="lin" valueType="num">
                                      <p:cBhvr additive="base">
                                        <p:cTn id="17" dur="500" fill="hold"/>
                                        <p:tgtEl>
                                          <p:spTgt spid="5017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0178">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0178">
                                            <p:txEl>
                                              <p:pRg st="3" end="3"/>
                                            </p:txEl>
                                          </p:spTgt>
                                        </p:tgtEl>
                                        <p:attrNameLst>
                                          <p:attrName>style.visibility</p:attrName>
                                        </p:attrNameLst>
                                      </p:cBhvr>
                                      <p:to>
                                        <p:strVal val="visible"/>
                                      </p:to>
                                    </p:set>
                                    <p:anim calcmode="lin" valueType="num">
                                      <p:cBhvr additive="base">
                                        <p:cTn id="21" dur="500" fill="hold"/>
                                        <p:tgtEl>
                                          <p:spTgt spid="50178">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017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a:xfrm>
            <a:off x="457200" y="465138"/>
            <a:ext cx="4114800" cy="677862"/>
          </a:xfrm>
        </p:spPr>
        <p:txBody>
          <a:bodyPr wrap="square" tIns="45720" bIns="45720" anchor="t"/>
          <a:lstStyle/>
          <a:p>
            <a:pPr eaLnBrk="1" hangingPunct="1"/>
            <a:r>
              <a:rPr lang="en-US" sz="3100" b="0" smtClean="0"/>
              <a:t>WRITTEN COMMUNICATION</a:t>
            </a:r>
          </a:p>
        </p:txBody>
      </p:sp>
      <p:sp>
        <p:nvSpPr>
          <p:cNvPr id="52226" name="Rectangle 3"/>
          <p:cNvSpPr>
            <a:spLocks noGrp="1" noChangeArrowheads="1"/>
          </p:cNvSpPr>
          <p:nvPr>
            <p:ph type="body" idx="4294967295"/>
          </p:nvPr>
        </p:nvSpPr>
        <p:spPr>
          <a:xfrm>
            <a:off x="1066800" y="1447800"/>
            <a:ext cx="7772400" cy="4191000"/>
          </a:xfrm>
        </p:spPr>
        <p:txBody>
          <a:bodyPr/>
          <a:lstStyle/>
          <a:p>
            <a:pPr eaLnBrk="1" hangingPunct="1"/>
            <a:r>
              <a:rPr lang="en-US" smtClean="0"/>
              <a:t>Professional, formal, and well-presented</a:t>
            </a:r>
          </a:p>
          <a:p>
            <a:pPr eaLnBrk="1" hangingPunct="1"/>
            <a:r>
              <a:rPr lang="en-US" smtClean="0"/>
              <a:t>Error-free</a:t>
            </a:r>
          </a:p>
          <a:p>
            <a:pPr eaLnBrk="1" hangingPunct="1"/>
            <a:r>
              <a:rPr lang="en-US" smtClean="0"/>
              <a:t>Clear message with carefully chosen words</a:t>
            </a:r>
          </a:p>
          <a:p>
            <a:pPr eaLnBrk="1" hangingPunct="1"/>
            <a:r>
              <a:rPr lang="en-US" smtClean="0"/>
              <a:t>With the exception of handwritten thank-you notes, written business communication should be keyboarded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 calcmode="lin" valueType="num">
                                      <p:cBhvr additive="base">
                                        <p:cTn id="7" dur="500" fill="hold"/>
                                        <p:tgtEl>
                                          <p:spTgt spid="522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6">
                                            <p:txEl>
                                              <p:pRg st="1" end="1"/>
                                            </p:txEl>
                                          </p:spTgt>
                                        </p:tgtEl>
                                        <p:attrNameLst>
                                          <p:attrName>style.visibility</p:attrName>
                                        </p:attrNameLst>
                                      </p:cBhvr>
                                      <p:to>
                                        <p:strVal val="visible"/>
                                      </p:to>
                                    </p:set>
                                    <p:anim calcmode="lin" valueType="num">
                                      <p:cBhvr additive="base">
                                        <p:cTn id="13" dur="500" fill="hold"/>
                                        <p:tgtEl>
                                          <p:spTgt spid="522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6">
                                            <p:txEl>
                                              <p:pRg st="2" end="2"/>
                                            </p:txEl>
                                          </p:spTgt>
                                        </p:tgtEl>
                                        <p:attrNameLst>
                                          <p:attrName>style.visibility</p:attrName>
                                        </p:attrNameLst>
                                      </p:cBhvr>
                                      <p:to>
                                        <p:strVal val="visible"/>
                                      </p:to>
                                    </p:set>
                                    <p:anim calcmode="lin" valueType="num">
                                      <p:cBhvr additive="base">
                                        <p:cTn id="19" dur="500" fill="hold"/>
                                        <p:tgtEl>
                                          <p:spTgt spid="5222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6">
                                            <p:txEl>
                                              <p:pRg st="3" end="3"/>
                                            </p:txEl>
                                          </p:spTgt>
                                        </p:tgtEl>
                                        <p:attrNameLst>
                                          <p:attrName>style.visibility</p:attrName>
                                        </p:attrNameLst>
                                      </p:cBhvr>
                                      <p:to>
                                        <p:strVal val="visible"/>
                                      </p:to>
                                    </p:set>
                                    <p:anim calcmode="lin" valueType="num">
                                      <p:cBhvr additive="base">
                                        <p:cTn id="25" dur="500" fill="hold"/>
                                        <p:tgtEl>
                                          <p:spTgt spid="5222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3"/>
          <p:cNvSpPr>
            <a:spLocks noGrp="1" noChangeArrowheads="1"/>
          </p:cNvSpPr>
          <p:nvPr>
            <p:ph type="body" idx="4294967295"/>
          </p:nvPr>
        </p:nvSpPr>
        <p:spPr>
          <a:xfrm>
            <a:off x="1066800" y="1524000"/>
            <a:ext cx="7543800" cy="4114800"/>
          </a:xfrm>
        </p:spPr>
        <p:txBody>
          <a:bodyPr/>
          <a:lstStyle/>
          <a:p>
            <a:pPr algn="ctr" eaLnBrk="1" hangingPunct="1">
              <a:lnSpc>
                <a:spcPct val="90000"/>
              </a:lnSpc>
              <a:buFontTx/>
              <a:buNone/>
            </a:pPr>
            <a:r>
              <a:rPr lang="en-US" sz="4600" smtClean="0"/>
              <a:t>“The most important thing in communication is to hear what isn’t being said.”</a:t>
            </a:r>
            <a:endParaRPr lang="en-US" sz="3900" smtClean="0"/>
          </a:p>
          <a:p>
            <a:pPr algn="ctr" eaLnBrk="1" hangingPunct="1">
              <a:lnSpc>
                <a:spcPct val="90000"/>
              </a:lnSpc>
              <a:buFontTx/>
              <a:buNone/>
            </a:pPr>
            <a:r>
              <a:rPr lang="en-US" sz="4200" smtClean="0"/>
              <a:t>Peter Drucker</a:t>
            </a:r>
            <a:endParaRPr lang="en-US" sz="39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9506">
                                            <p:txEl>
                                              <p:pRg st="0" end="0"/>
                                            </p:txEl>
                                          </p:spTgt>
                                        </p:tgtEl>
                                        <p:attrNameLst>
                                          <p:attrName>style.visibility</p:attrName>
                                        </p:attrNameLst>
                                      </p:cBhvr>
                                      <p:to>
                                        <p:strVal val="visible"/>
                                      </p:to>
                                    </p:set>
                                    <p:anim calcmode="lin" valueType="num">
                                      <p:cBhvr additive="base">
                                        <p:cTn id="7" dur="500" fill="hold"/>
                                        <p:tgtEl>
                                          <p:spTgt spid="149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950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9506">
                                            <p:txEl>
                                              <p:pRg st="1" end="1"/>
                                            </p:txEl>
                                          </p:spTgt>
                                        </p:tgtEl>
                                        <p:attrNameLst>
                                          <p:attrName>style.visibility</p:attrName>
                                        </p:attrNameLst>
                                      </p:cBhvr>
                                      <p:to>
                                        <p:strVal val="visible"/>
                                      </p:to>
                                    </p:set>
                                    <p:anim calcmode="lin" valueType="num">
                                      <p:cBhvr additive="base">
                                        <p:cTn id="11" dur="500" fill="hold"/>
                                        <p:tgtEl>
                                          <p:spTgt spid="14950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950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3" name="Rectangle 2"/>
          <p:cNvSpPr>
            <a:spLocks noGrp="1" noChangeArrowheads="1"/>
          </p:cNvSpPr>
          <p:nvPr>
            <p:ph type="title" idx="4294967295"/>
          </p:nvPr>
        </p:nvSpPr>
        <p:spPr>
          <a:xfrm>
            <a:off x="457200" y="465138"/>
            <a:ext cx="4114800" cy="449262"/>
          </a:xfrm>
        </p:spPr>
        <p:txBody>
          <a:bodyPr wrap="square" tIns="45720" bIns="45720" anchor="t"/>
          <a:lstStyle/>
          <a:p>
            <a:pPr eaLnBrk="1" hangingPunct="1"/>
            <a:r>
              <a:rPr lang="en-US" sz="3100" b="0" smtClean="0"/>
              <a:t>WRITTEN COMMUNICATION</a:t>
            </a:r>
            <a:endParaRPr lang="en-US" sz="2000" b="0" i="1" smtClean="0"/>
          </a:p>
        </p:txBody>
      </p:sp>
      <p:sp>
        <p:nvSpPr>
          <p:cNvPr id="54274" name="Rectangle 3"/>
          <p:cNvSpPr>
            <a:spLocks noGrp="1" noChangeArrowheads="1"/>
          </p:cNvSpPr>
          <p:nvPr>
            <p:ph type="body" idx="4294967295"/>
          </p:nvPr>
        </p:nvSpPr>
        <p:spPr>
          <a:xfrm>
            <a:off x="990600" y="1524000"/>
            <a:ext cx="7924800" cy="4724400"/>
          </a:xfrm>
        </p:spPr>
        <p:txBody>
          <a:bodyPr/>
          <a:lstStyle/>
          <a:p>
            <a:pPr eaLnBrk="1" hangingPunct="1">
              <a:lnSpc>
                <a:spcPct val="90000"/>
              </a:lnSpc>
            </a:pPr>
            <a:r>
              <a:rPr lang="en-US" smtClean="0"/>
              <a:t>Plan your message</a:t>
            </a:r>
          </a:p>
          <a:p>
            <a:pPr lvl="1" eaLnBrk="1" hangingPunct="1">
              <a:lnSpc>
                <a:spcPct val="90000"/>
              </a:lnSpc>
            </a:pPr>
            <a:r>
              <a:rPr lang="en-US" smtClean="0"/>
              <a:t>What you want to communicate</a:t>
            </a:r>
          </a:p>
          <a:p>
            <a:pPr lvl="1" eaLnBrk="1" hangingPunct="1">
              <a:lnSpc>
                <a:spcPct val="90000"/>
              </a:lnSpc>
            </a:pPr>
            <a:r>
              <a:rPr lang="en-US" smtClean="0"/>
              <a:t>To whom you need to communicate</a:t>
            </a:r>
          </a:p>
          <a:p>
            <a:pPr lvl="1" eaLnBrk="1" hangingPunct="1">
              <a:lnSpc>
                <a:spcPct val="90000"/>
              </a:lnSpc>
            </a:pPr>
            <a:r>
              <a:rPr lang="en-US" smtClean="0"/>
              <a:t>What is the desired action</a:t>
            </a:r>
          </a:p>
          <a:p>
            <a:pPr eaLnBrk="1" hangingPunct="1">
              <a:lnSpc>
                <a:spcPct val="90000"/>
              </a:lnSpc>
            </a:pPr>
            <a:r>
              <a:rPr lang="en-US" smtClean="0"/>
              <a:t>Keep free from anger or negativity</a:t>
            </a:r>
          </a:p>
          <a:p>
            <a:pPr eaLnBrk="1" hangingPunct="1">
              <a:lnSpc>
                <a:spcPct val="90000"/>
              </a:lnSpc>
            </a:pPr>
            <a:r>
              <a:rPr lang="en-US" smtClean="0"/>
              <a:t>If for a negative situation</a:t>
            </a:r>
          </a:p>
          <a:p>
            <a:pPr lvl="1" eaLnBrk="1" hangingPunct="1">
              <a:lnSpc>
                <a:spcPct val="90000"/>
              </a:lnSpc>
            </a:pPr>
            <a:r>
              <a:rPr lang="en-US" smtClean="0"/>
              <a:t>Begin with a positive note and then factually address the situation</a:t>
            </a:r>
          </a:p>
          <a:p>
            <a:pPr eaLnBrk="1" hangingPunct="1">
              <a:lnSpc>
                <a:spcPct val="90000"/>
              </a:lnSpc>
            </a:pPr>
            <a:r>
              <a:rPr lang="en-US" smtClean="0"/>
              <a:t>Keep correspondence short and simple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anim calcmode="lin" valueType="num">
                                      <p:cBhvr additive="base">
                                        <p:cTn id="7" dur="500" fill="hold"/>
                                        <p:tgtEl>
                                          <p:spTgt spid="542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4274">
                                            <p:txEl>
                                              <p:pRg st="1" end="1"/>
                                            </p:txEl>
                                          </p:spTgt>
                                        </p:tgtEl>
                                        <p:attrNameLst>
                                          <p:attrName>style.visibility</p:attrName>
                                        </p:attrNameLst>
                                      </p:cBhvr>
                                      <p:to>
                                        <p:strVal val="visible"/>
                                      </p:to>
                                    </p:set>
                                    <p:anim calcmode="lin" valueType="num">
                                      <p:cBhvr additive="base">
                                        <p:cTn id="11" dur="500" fill="hold"/>
                                        <p:tgtEl>
                                          <p:spTgt spid="5427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427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4274">
                                            <p:txEl>
                                              <p:pRg st="2" end="2"/>
                                            </p:txEl>
                                          </p:spTgt>
                                        </p:tgtEl>
                                        <p:attrNameLst>
                                          <p:attrName>style.visibility</p:attrName>
                                        </p:attrNameLst>
                                      </p:cBhvr>
                                      <p:to>
                                        <p:strVal val="visible"/>
                                      </p:to>
                                    </p:set>
                                    <p:anim calcmode="lin" valueType="num">
                                      <p:cBhvr additive="base">
                                        <p:cTn id="15" dur="500" fill="hold"/>
                                        <p:tgtEl>
                                          <p:spTgt spid="5427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427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4274">
                                            <p:txEl>
                                              <p:pRg st="3" end="3"/>
                                            </p:txEl>
                                          </p:spTgt>
                                        </p:tgtEl>
                                        <p:attrNameLst>
                                          <p:attrName>style.visibility</p:attrName>
                                        </p:attrNameLst>
                                      </p:cBhvr>
                                      <p:to>
                                        <p:strVal val="visible"/>
                                      </p:to>
                                    </p:set>
                                    <p:anim calcmode="lin" valueType="num">
                                      <p:cBhvr additive="base">
                                        <p:cTn id="19" dur="500" fill="hold"/>
                                        <p:tgtEl>
                                          <p:spTgt spid="5427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4">
                                            <p:txEl>
                                              <p:pRg st="4" end="4"/>
                                            </p:txEl>
                                          </p:spTgt>
                                        </p:tgtEl>
                                        <p:attrNameLst>
                                          <p:attrName>style.visibility</p:attrName>
                                        </p:attrNameLst>
                                      </p:cBhvr>
                                      <p:to>
                                        <p:strVal val="visible"/>
                                      </p:to>
                                    </p:set>
                                    <p:anim calcmode="lin" valueType="num">
                                      <p:cBhvr additive="base">
                                        <p:cTn id="25" dur="500" fill="hold"/>
                                        <p:tgtEl>
                                          <p:spTgt spid="5427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4274">
                                            <p:txEl>
                                              <p:pRg st="5" end="5"/>
                                            </p:txEl>
                                          </p:spTgt>
                                        </p:tgtEl>
                                        <p:attrNameLst>
                                          <p:attrName>style.visibility</p:attrName>
                                        </p:attrNameLst>
                                      </p:cBhvr>
                                      <p:to>
                                        <p:strVal val="visible"/>
                                      </p:to>
                                    </p:set>
                                    <p:anim calcmode="lin" valueType="num">
                                      <p:cBhvr additive="base">
                                        <p:cTn id="31" dur="500" fill="hold"/>
                                        <p:tgtEl>
                                          <p:spTgt spid="5427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4">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4274">
                                            <p:txEl>
                                              <p:pRg st="6" end="6"/>
                                            </p:txEl>
                                          </p:spTgt>
                                        </p:tgtEl>
                                        <p:attrNameLst>
                                          <p:attrName>style.visibility</p:attrName>
                                        </p:attrNameLst>
                                      </p:cBhvr>
                                      <p:to>
                                        <p:strVal val="visible"/>
                                      </p:to>
                                    </p:set>
                                    <p:anim calcmode="lin" valueType="num">
                                      <p:cBhvr additive="base">
                                        <p:cTn id="35" dur="500" fill="hold"/>
                                        <p:tgtEl>
                                          <p:spTgt spid="54274">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427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4274">
                                            <p:txEl>
                                              <p:pRg st="7" end="7"/>
                                            </p:txEl>
                                          </p:spTgt>
                                        </p:tgtEl>
                                        <p:attrNameLst>
                                          <p:attrName>style.visibility</p:attrName>
                                        </p:attrNameLst>
                                      </p:cBhvr>
                                      <p:to>
                                        <p:strVal val="visible"/>
                                      </p:to>
                                    </p:set>
                                    <p:anim calcmode="lin" valueType="num">
                                      <p:cBhvr additive="base">
                                        <p:cTn id="41" dur="500" fill="hold"/>
                                        <p:tgtEl>
                                          <p:spTgt spid="54274">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427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457200" y="512763"/>
            <a:ext cx="4419600" cy="630237"/>
          </a:xfrm>
        </p:spPr>
        <p:txBody>
          <a:bodyPr wrap="square" tIns="45720" bIns="45720" anchor="t"/>
          <a:lstStyle/>
          <a:p>
            <a:pPr eaLnBrk="1" hangingPunct="1"/>
            <a:r>
              <a:rPr lang="en-US" sz="3100" b="0" smtClean="0"/>
              <a:t>THE BUSINESS LETTER</a:t>
            </a:r>
            <a:endParaRPr lang="en-US" b="0" smtClean="0"/>
          </a:p>
        </p:txBody>
      </p:sp>
      <p:sp>
        <p:nvSpPr>
          <p:cNvPr id="56322" name="Rectangle 3"/>
          <p:cNvSpPr>
            <a:spLocks noGrp="1" noChangeArrowheads="1"/>
          </p:cNvSpPr>
          <p:nvPr>
            <p:ph type="body" idx="4294967295"/>
          </p:nvPr>
        </p:nvSpPr>
        <p:spPr>
          <a:xfrm>
            <a:off x="1066800" y="1524000"/>
            <a:ext cx="7848600" cy="4572000"/>
          </a:xfrm>
        </p:spPr>
        <p:txBody>
          <a:bodyPr/>
          <a:lstStyle/>
          <a:p>
            <a:pPr eaLnBrk="1" hangingPunct="1"/>
            <a:r>
              <a:rPr lang="en-US" sz="2400" b="1" smtClean="0"/>
              <a:t>Business letter: </a:t>
            </a:r>
            <a:r>
              <a:rPr lang="en-US" sz="2400" smtClean="0"/>
              <a:t>formal written form of communication used when message is being sent to an individual outside the organization</a:t>
            </a:r>
          </a:p>
          <a:p>
            <a:pPr eaLnBrk="1" hangingPunct="1"/>
            <a:r>
              <a:rPr lang="en-US" sz="2400" smtClean="0"/>
              <a:t>Use proper business format (may vary)</a:t>
            </a:r>
          </a:p>
          <a:p>
            <a:pPr marL="669925" lvl="1" indent="-325438" eaLnBrk="1" hangingPunct="1"/>
            <a:r>
              <a:rPr lang="en-US" sz="2100" smtClean="0"/>
              <a:t>Sent on company letterhead or as an attachment with e-mail</a:t>
            </a:r>
          </a:p>
          <a:p>
            <a:pPr marL="669925" lvl="1" indent="-325438" eaLnBrk="1" hangingPunct="1"/>
            <a:r>
              <a:rPr lang="en-US" sz="2100" smtClean="0"/>
              <a:t>Error-free</a:t>
            </a:r>
          </a:p>
          <a:p>
            <a:pPr marL="669925" lvl="1" indent="-325438" eaLnBrk="1" hangingPunct="1"/>
            <a:r>
              <a:rPr lang="en-US" sz="2100" smtClean="0"/>
              <a:t>Proofread, sign, and date prior to mailing</a:t>
            </a:r>
          </a:p>
          <a:p>
            <a:pPr marL="669925" lvl="1" indent="-325438" eaLnBrk="1" hangingPunct="1"/>
            <a:r>
              <a:rPr lang="en-US" sz="2100" smtClean="0"/>
              <a:t>Use company #10 mailing envelope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anim calcmode="lin" valueType="num">
                                      <p:cBhvr additive="base">
                                        <p:cTn id="7" dur="500" fill="hold"/>
                                        <p:tgtEl>
                                          <p:spTgt spid="563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2">
                                            <p:txEl>
                                              <p:pRg st="1" end="1"/>
                                            </p:txEl>
                                          </p:spTgt>
                                        </p:tgtEl>
                                        <p:attrNameLst>
                                          <p:attrName>style.visibility</p:attrName>
                                        </p:attrNameLst>
                                      </p:cBhvr>
                                      <p:to>
                                        <p:strVal val="visible"/>
                                      </p:to>
                                    </p:set>
                                    <p:anim calcmode="lin" valueType="num">
                                      <p:cBhvr additive="base">
                                        <p:cTn id="13" dur="500" fill="hold"/>
                                        <p:tgtEl>
                                          <p:spTgt spid="5632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2">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6322">
                                            <p:txEl>
                                              <p:pRg st="2" end="2"/>
                                            </p:txEl>
                                          </p:spTgt>
                                        </p:tgtEl>
                                        <p:attrNameLst>
                                          <p:attrName>style.visibility</p:attrName>
                                        </p:attrNameLst>
                                      </p:cBhvr>
                                      <p:to>
                                        <p:strVal val="visible"/>
                                      </p:to>
                                    </p:set>
                                    <p:anim calcmode="lin" valueType="num">
                                      <p:cBhvr additive="base">
                                        <p:cTn id="17" dur="500" fill="hold"/>
                                        <p:tgtEl>
                                          <p:spTgt spid="5632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632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6322">
                                            <p:txEl>
                                              <p:pRg st="3" end="3"/>
                                            </p:txEl>
                                          </p:spTgt>
                                        </p:tgtEl>
                                        <p:attrNameLst>
                                          <p:attrName>style.visibility</p:attrName>
                                        </p:attrNameLst>
                                      </p:cBhvr>
                                      <p:to>
                                        <p:strVal val="visible"/>
                                      </p:to>
                                    </p:set>
                                    <p:anim calcmode="lin" valueType="num">
                                      <p:cBhvr additive="base">
                                        <p:cTn id="21" dur="500" fill="hold"/>
                                        <p:tgtEl>
                                          <p:spTgt spid="5632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6322">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6322">
                                            <p:txEl>
                                              <p:pRg st="4" end="4"/>
                                            </p:txEl>
                                          </p:spTgt>
                                        </p:tgtEl>
                                        <p:attrNameLst>
                                          <p:attrName>style.visibility</p:attrName>
                                        </p:attrNameLst>
                                      </p:cBhvr>
                                      <p:to>
                                        <p:strVal val="visible"/>
                                      </p:to>
                                    </p:set>
                                    <p:anim calcmode="lin" valueType="num">
                                      <p:cBhvr additive="base">
                                        <p:cTn id="25" dur="500" fill="hold"/>
                                        <p:tgtEl>
                                          <p:spTgt spid="5632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6322">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6322">
                                            <p:txEl>
                                              <p:pRg st="5" end="5"/>
                                            </p:txEl>
                                          </p:spTgt>
                                        </p:tgtEl>
                                        <p:attrNameLst>
                                          <p:attrName>style.visibility</p:attrName>
                                        </p:attrNameLst>
                                      </p:cBhvr>
                                      <p:to>
                                        <p:strVal val="visible"/>
                                      </p:to>
                                    </p:set>
                                    <p:anim calcmode="lin" valueType="num">
                                      <p:cBhvr additive="base">
                                        <p:cTn id="29" dur="500" fill="hold"/>
                                        <p:tgtEl>
                                          <p:spTgt spid="56322">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632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9" name="Group 11"/>
          <p:cNvGraphicFramePr>
            <a:graphicFrameLocks noGrp="1"/>
          </p:cNvGraphicFramePr>
          <p:nvPr/>
        </p:nvGraphicFramePr>
        <p:xfrm>
          <a:off x="152400" y="152400"/>
          <a:ext cx="8686800" cy="6096000"/>
        </p:xfrm>
        <a:graphic>
          <a:graphicData uri="http://schemas.openxmlformats.org/drawingml/2006/table">
            <a:tbl>
              <a:tblPr/>
              <a:tblGrid>
                <a:gridCol w="2389188"/>
                <a:gridCol w="6297612"/>
              </a:tblGrid>
              <a:tr h="609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Most business letters will be on letterhead. Use a two-inch top margin before entering the current </a:t>
                      </a: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date</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(Do not type QS and DS; these are shown for correct spacing.)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The </a:t>
                      </a: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inside address</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includes the title and the first and last name of receiver.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The</a:t>
                      </a: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 salutation</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includes title and last name only.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For the </a:t>
                      </a: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body</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all lines begin at the left margin.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Use a colon after the salutation and a comma after the complementary closing.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Keep the </a:t>
                      </a: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closing</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simple.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The writer’s first and last name should be four enters after the closing to give the </a:t>
                      </a: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writer</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room to sign (remember to have the writer sign).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Typist’s initials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chemeClr val="tx1"/>
                          </a:solidFill>
                          <a:effectLst/>
                          <a:latin typeface="Times New Roman" pitchFamily="18" charset="0"/>
                          <a:cs typeface="Times New Roman" pitchFamily="18" charset="0"/>
                        </a:rPr>
                        <a:t>Enclosure </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is used only if you add something to the envelope.</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August 1, 2015</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QS (4 enters or returns)</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Ms. Suzie Student</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Word Processing Fun</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42 Learn Avenue</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Fresno, CA 93225</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DS (2 enters or returns)</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Dear Ms. Student:</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DS</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The first paragraph of a letter should state the reason for the letter. If you had any previous contact with the receiver, mention it in this paragraph.</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DS</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The second (and possibly a third) paragraph should contain details. All information needing to be communicated is included here.</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DS</a:t>
                      </a:r>
                    </a:p>
                    <a:p>
                      <a:pPr marL="457200" marR="0" lvl="1"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The last paragraph is used to close the letter. Add information that is needed to clarify anything you said in the letter. Also, add any follow-up or contact information.</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DS</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Sincerely,</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QS</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Palace Script MT" pitchFamily="66" charset="0"/>
                          <a:cs typeface="Times New Roman" pitchFamily="18" charset="0"/>
                        </a:rPr>
                        <a:t>Sarah S. Quirrel</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Sarah S. Quirrel</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Instructor</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DS</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bt</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Enclosure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58377" name="TextBox 1"/>
          <p:cNvSpPr txBox="1">
            <a:spLocks noChangeArrowheads="1"/>
          </p:cNvSpPr>
          <p:nvPr/>
        </p:nvSpPr>
        <p:spPr bwMode="auto">
          <a:xfrm>
            <a:off x="8153400" y="6400800"/>
            <a:ext cx="723900" cy="215900"/>
          </a:xfrm>
          <a:prstGeom prst="rect">
            <a:avLst/>
          </a:prstGeom>
          <a:noFill/>
          <a:ln w="9525">
            <a:noFill/>
            <a:miter lim="800000"/>
            <a:headEnd/>
            <a:tailEnd/>
          </a:ln>
        </p:spPr>
        <p:txBody>
          <a:bodyPr>
            <a:spAutoFit/>
          </a:bodyPr>
          <a:lstStyle/>
          <a:p>
            <a:r>
              <a:rPr lang="en-US" sz="800"/>
              <a:t>Figure 9-2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wrap="square" tIns="45720" bIns="45720"/>
          <a:lstStyle/>
          <a:p>
            <a:pPr eaLnBrk="1" hangingPunct="1"/>
            <a:r>
              <a:rPr lang="en-US" smtClean="0"/>
              <a:t>Figure 9-3</a:t>
            </a:r>
          </a:p>
        </p:txBody>
      </p:sp>
      <p:pic>
        <p:nvPicPr>
          <p:cNvPr id="60418" name="Picture 3" descr="FG_09_003"/>
          <p:cNvPicPr>
            <a:picLocks noChangeAspect="1" noChangeArrowheads="1"/>
          </p:cNvPicPr>
          <p:nvPr/>
        </p:nvPicPr>
        <p:blipFill>
          <a:blip r:embed="rId3"/>
          <a:srcRect/>
          <a:stretch>
            <a:fillRect/>
          </a:stretch>
        </p:blipFill>
        <p:spPr bwMode="auto">
          <a:xfrm>
            <a:off x="685800" y="838200"/>
            <a:ext cx="75438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a:xfrm>
            <a:off x="457200" y="512763"/>
            <a:ext cx="3657600" cy="454025"/>
          </a:xfrm>
        </p:spPr>
        <p:txBody>
          <a:bodyPr wrap="square" tIns="45720" bIns="45720" anchor="t"/>
          <a:lstStyle/>
          <a:p>
            <a:pPr eaLnBrk="1" hangingPunct="1"/>
            <a:r>
              <a:rPr lang="en-US" sz="3100" b="0" smtClean="0"/>
              <a:t>THE BUSINESS MEMO</a:t>
            </a:r>
            <a:endParaRPr lang="en-US" b="0" smtClean="0"/>
          </a:p>
        </p:txBody>
      </p:sp>
      <p:sp>
        <p:nvSpPr>
          <p:cNvPr id="62466" name="Rectangle 3"/>
          <p:cNvSpPr>
            <a:spLocks noGrp="1" noChangeArrowheads="1"/>
          </p:cNvSpPr>
          <p:nvPr>
            <p:ph type="body" idx="4294967295"/>
          </p:nvPr>
        </p:nvSpPr>
        <p:spPr>
          <a:xfrm>
            <a:off x="1066800" y="1600200"/>
            <a:ext cx="7696200" cy="4419600"/>
          </a:xfrm>
        </p:spPr>
        <p:txBody>
          <a:bodyPr/>
          <a:lstStyle/>
          <a:p>
            <a:pPr eaLnBrk="1" hangingPunct="1"/>
            <a:r>
              <a:rPr lang="en-US" sz="2400" b="1" smtClean="0"/>
              <a:t>Business Memo</a:t>
            </a:r>
            <a:r>
              <a:rPr lang="en-US" sz="2400" smtClean="0"/>
              <a:t>: a formal form of written business communication set to a receiver within an organization</a:t>
            </a:r>
          </a:p>
          <a:p>
            <a:pPr eaLnBrk="1" hangingPunct="1"/>
            <a:r>
              <a:rPr lang="en-US" sz="2400" smtClean="0"/>
              <a:t>Used for internal communication</a:t>
            </a:r>
          </a:p>
          <a:p>
            <a:pPr eaLnBrk="1" hangingPunct="1"/>
            <a:r>
              <a:rPr lang="en-US" sz="2400" smtClean="0"/>
              <a:t>Include receiver’s name, date, and subject</a:t>
            </a:r>
          </a:p>
          <a:p>
            <a:pPr eaLnBrk="1" hangingPunct="1"/>
            <a:r>
              <a:rPr lang="en-US" sz="2400" smtClean="0"/>
              <a:t>Include all facts, but be brief</a:t>
            </a:r>
          </a:p>
          <a:p>
            <a:pPr eaLnBrk="1" hangingPunct="1"/>
            <a:r>
              <a:rPr lang="en-US" sz="2400" smtClean="0"/>
              <a:t>Memos normally are no longer than one page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additive="base">
                                        <p:cTn id="7" dur="500" fill="hold"/>
                                        <p:tgtEl>
                                          <p:spTgt spid="624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6">
                                            <p:txEl>
                                              <p:pRg st="1" end="1"/>
                                            </p:txEl>
                                          </p:spTgt>
                                        </p:tgtEl>
                                        <p:attrNameLst>
                                          <p:attrName>style.visibility</p:attrName>
                                        </p:attrNameLst>
                                      </p:cBhvr>
                                      <p:to>
                                        <p:strVal val="visible"/>
                                      </p:to>
                                    </p:set>
                                    <p:anim calcmode="lin" valueType="num">
                                      <p:cBhvr additive="base">
                                        <p:cTn id="13" dur="500" fill="hold"/>
                                        <p:tgtEl>
                                          <p:spTgt spid="624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66">
                                            <p:txEl>
                                              <p:pRg st="2" end="2"/>
                                            </p:txEl>
                                          </p:spTgt>
                                        </p:tgtEl>
                                        <p:attrNameLst>
                                          <p:attrName>style.visibility</p:attrName>
                                        </p:attrNameLst>
                                      </p:cBhvr>
                                      <p:to>
                                        <p:strVal val="visible"/>
                                      </p:to>
                                    </p:set>
                                    <p:anim calcmode="lin" valueType="num">
                                      <p:cBhvr additive="base">
                                        <p:cTn id="19" dur="500" fill="hold"/>
                                        <p:tgtEl>
                                          <p:spTgt spid="6246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2466">
                                            <p:txEl>
                                              <p:pRg st="3" end="3"/>
                                            </p:txEl>
                                          </p:spTgt>
                                        </p:tgtEl>
                                        <p:attrNameLst>
                                          <p:attrName>style.visibility</p:attrName>
                                        </p:attrNameLst>
                                      </p:cBhvr>
                                      <p:to>
                                        <p:strVal val="visible"/>
                                      </p:to>
                                    </p:set>
                                    <p:anim calcmode="lin" valueType="num">
                                      <p:cBhvr additive="base">
                                        <p:cTn id="25" dur="500" fill="hold"/>
                                        <p:tgtEl>
                                          <p:spTgt spid="6246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2466">
                                            <p:txEl>
                                              <p:pRg st="4" end="4"/>
                                            </p:txEl>
                                          </p:spTgt>
                                        </p:tgtEl>
                                        <p:attrNameLst>
                                          <p:attrName>style.visibility</p:attrName>
                                        </p:attrNameLst>
                                      </p:cBhvr>
                                      <p:to>
                                        <p:strVal val="visible"/>
                                      </p:to>
                                    </p:set>
                                    <p:anim calcmode="lin" valueType="num">
                                      <p:cBhvr additive="base">
                                        <p:cTn id="31" dur="500" fill="hold"/>
                                        <p:tgtEl>
                                          <p:spTgt spid="6246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47" name="Group 11"/>
          <p:cNvGraphicFramePr>
            <a:graphicFrameLocks noGrp="1"/>
          </p:cNvGraphicFramePr>
          <p:nvPr/>
        </p:nvGraphicFramePr>
        <p:xfrm>
          <a:off x="381000" y="228600"/>
          <a:ext cx="8305800" cy="6019800"/>
        </p:xfrm>
        <a:graphic>
          <a:graphicData uri="http://schemas.openxmlformats.org/drawingml/2006/table">
            <a:tbl>
              <a:tblPr/>
              <a:tblGrid>
                <a:gridCol w="2554288"/>
                <a:gridCol w="5751512"/>
              </a:tblGrid>
              <a:tr h="601980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Start the memo two inches from the top of the page.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Double space after each </a:t>
                      </a: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heading</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Bold and capitalize only the headings, not the information.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Use initial caps in the </a:t>
                      </a: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subject line</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Body</a:t>
                      </a:r>
                      <a:r>
                        <a:rPr kumimoji="0" lang="en-US" sz="1300" b="1" i="0" u="none" strike="noStrike" cap="none" normalizeH="0" baseline="0" smtClean="0">
                          <a:ln>
                            <a:noFill/>
                          </a:ln>
                          <a:solidFill>
                            <a:schemeClr val="tx1"/>
                          </a:solidFill>
                          <a:effectLst/>
                          <a:latin typeface="Times New Roman" pitchFamily="18" charset="0"/>
                          <a:cs typeface="Times New Roman" pitchFamily="18" charset="0"/>
                        </a:rPr>
                        <a:t>—</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single-space, no tabs, left align. Double-space between paragraphs.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Reference initials</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(typist’s initials)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Attachment notation</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only if needed (if you are attaching something).</a:t>
                      </a:r>
                      <a:endParaRPr kumimoji="0" lang="en-US"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1" i="0" u="none" strike="noStrike" cap="none" normalizeH="0" baseline="0" smtClean="0">
                          <a:ln>
                            <a:noFill/>
                          </a:ln>
                          <a:solidFill>
                            <a:schemeClr val="tx1"/>
                          </a:solidFill>
                          <a:effectLst/>
                          <a:latin typeface="Times New Roman" pitchFamily="18" charset="0"/>
                          <a:cs typeface="Times New Roman" pitchFamily="18" charset="0"/>
                        </a:rPr>
                        <a:t>MEMO TO: </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Loretta Howerton, Office Manager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1" i="0" u="none" strike="noStrike" cap="none" normalizeH="0" baseline="0" smtClean="0">
                          <a:ln>
                            <a:noFill/>
                          </a:ln>
                          <a:solidFill>
                            <a:schemeClr val="tx1"/>
                          </a:solidFill>
                          <a:effectLst/>
                          <a:latin typeface="Times New Roman" pitchFamily="18" charset="0"/>
                          <a:cs typeface="Times New Roman" pitchFamily="18" charset="0"/>
                        </a:rPr>
                        <a:t>FROM: </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Lawrence Schmidt, OA/CIS Consultant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1" i="0" u="none" strike="noStrike" cap="none" normalizeH="0" baseline="0" smtClean="0">
                          <a:ln>
                            <a:noFill/>
                          </a:ln>
                          <a:solidFill>
                            <a:schemeClr val="tx1"/>
                          </a:solidFill>
                          <a:effectLst/>
                          <a:latin typeface="Times New Roman" pitchFamily="18" charset="0"/>
                          <a:cs typeface="Times New Roman" pitchFamily="18" charset="0"/>
                        </a:rPr>
                        <a:t>DATE: </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January 6, 2015</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1" i="0" u="none" strike="noStrike" cap="none" normalizeH="0" baseline="0" smtClean="0">
                          <a:ln>
                            <a:noFill/>
                          </a:ln>
                          <a:solidFill>
                            <a:schemeClr val="tx1"/>
                          </a:solidFill>
                          <a:effectLst/>
                          <a:latin typeface="Times New Roman" pitchFamily="18" charset="0"/>
                          <a:cs typeface="Times New Roman" pitchFamily="18" charset="0"/>
                        </a:rPr>
                        <a:t>SUBJECT: </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Memo Format for Internal Correspondence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A memorandum is an internal communication that is sent within the organization. It is often the means by which managers correspond with employees, and vice versa. Memos provide written records of announcements, requests for action, and policies and procedures. Use first and last names and include job titles.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Templates, or preformatted forms, often are used for creating memos. Templates provide a uniform look for company correspondence and save the employee the time of having to design a memo. Word-processing software has memo templates that can be customized. Customize the template so it has the company name and your department name at the top. Make sure you change the date format (month, day, year). It should be as it is at the beginning of this memo.</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3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bt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Attachment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64521" name="TextBox 1"/>
          <p:cNvSpPr txBox="1">
            <a:spLocks noChangeArrowheads="1"/>
          </p:cNvSpPr>
          <p:nvPr/>
        </p:nvSpPr>
        <p:spPr bwMode="auto">
          <a:xfrm>
            <a:off x="7924800" y="6019800"/>
            <a:ext cx="685800" cy="215900"/>
          </a:xfrm>
          <a:prstGeom prst="rect">
            <a:avLst/>
          </a:prstGeom>
          <a:noFill/>
          <a:ln w="9525">
            <a:noFill/>
            <a:miter lim="800000"/>
            <a:headEnd/>
            <a:tailEnd/>
          </a:ln>
        </p:spPr>
        <p:txBody>
          <a:bodyPr>
            <a:spAutoFit/>
          </a:bodyPr>
          <a:lstStyle/>
          <a:p>
            <a:r>
              <a:rPr lang="en-US" sz="800"/>
              <a:t>Figure 9-4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p:txBody>
          <a:bodyPr wrap="square" tIns="45720" bIns="45720"/>
          <a:lstStyle/>
          <a:p>
            <a:pPr eaLnBrk="1" hangingPunct="1"/>
            <a:r>
              <a:rPr lang="en-US" smtClean="0"/>
              <a:t>Figure 9-5</a:t>
            </a:r>
          </a:p>
        </p:txBody>
      </p:sp>
      <p:pic>
        <p:nvPicPr>
          <p:cNvPr id="66562" name="Picture 3" descr="FG_09_005"/>
          <p:cNvPicPr>
            <a:picLocks noChangeAspect="1" noChangeArrowheads="1"/>
          </p:cNvPicPr>
          <p:nvPr/>
        </p:nvPicPr>
        <p:blipFill>
          <a:blip r:embed="rId3"/>
          <a:srcRect/>
          <a:stretch>
            <a:fillRect/>
          </a:stretch>
        </p:blipFill>
        <p:spPr bwMode="auto">
          <a:xfrm>
            <a:off x="1441450" y="1219200"/>
            <a:ext cx="686435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9" name="Rectangle 2"/>
          <p:cNvSpPr>
            <a:spLocks noGrp="1" noChangeArrowheads="1"/>
          </p:cNvSpPr>
          <p:nvPr>
            <p:ph type="title" idx="4294967295"/>
          </p:nvPr>
        </p:nvSpPr>
        <p:spPr>
          <a:xfrm>
            <a:off x="457200" y="482600"/>
            <a:ext cx="3352800" cy="436563"/>
          </a:xfrm>
        </p:spPr>
        <p:txBody>
          <a:bodyPr wrap="square" tIns="45720" bIns="45720" anchor="t"/>
          <a:lstStyle/>
          <a:p>
            <a:pPr eaLnBrk="1" hangingPunct="1"/>
            <a:r>
              <a:rPr lang="en-US" sz="3100" b="0" smtClean="0"/>
              <a:t>THE THANK-YOU NOTE</a:t>
            </a:r>
            <a:endParaRPr lang="en-US" b="0" smtClean="0"/>
          </a:p>
        </p:txBody>
      </p:sp>
      <p:sp>
        <p:nvSpPr>
          <p:cNvPr id="68610" name="Rectangle 3"/>
          <p:cNvSpPr>
            <a:spLocks noGrp="1" noChangeArrowheads="1"/>
          </p:cNvSpPr>
          <p:nvPr>
            <p:ph type="body" idx="4294967295"/>
          </p:nvPr>
        </p:nvSpPr>
        <p:spPr>
          <a:xfrm>
            <a:off x="1066800" y="1447800"/>
            <a:ext cx="7848600" cy="4343400"/>
          </a:xfrm>
        </p:spPr>
        <p:txBody>
          <a:bodyPr/>
          <a:lstStyle/>
          <a:p>
            <a:pPr eaLnBrk="1" hangingPunct="1"/>
            <a:r>
              <a:rPr lang="en-US" smtClean="0"/>
              <a:t>Handwritten, in pen, on a note card</a:t>
            </a:r>
          </a:p>
          <a:p>
            <a:pPr eaLnBrk="1" hangingPunct="1"/>
            <a:r>
              <a:rPr lang="en-US" smtClean="0"/>
              <a:t>Just a few sentences</a:t>
            </a:r>
          </a:p>
          <a:p>
            <a:pPr eaLnBrk="1" hangingPunct="1"/>
            <a:r>
              <a:rPr lang="en-US" smtClean="0"/>
              <a:t>Sent when someone   </a:t>
            </a:r>
          </a:p>
          <a:p>
            <a:pPr marL="669925" lvl="1" indent="-325438" eaLnBrk="1" hangingPunct="1"/>
            <a:r>
              <a:rPr lang="en-US" smtClean="0"/>
              <a:t>does something kind that takes more than five minutes of their time, or </a:t>
            </a:r>
          </a:p>
          <a:p>
            <a:pPr marL="669925" lvl="1" indent="-325438" eaLnBrk="1" hangingPunct="1"/>
            <a:r>
              <a:rPr lang="en-US" smtClean="0"/>
              <a:t>gives you a gift</a:t>
            </a:r>
          </a:p>
          <a:p>
            <a:pPr eaLnBrk="1" hangingPunct="1"/>
            <a:r>
              <a:rPr lang="en-US" smtClean="0"/>
              <a:t>Note should be delivered as soon 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anim calcmode="lin" valueType="num">
                                      <p:cBhvr additive="base">
                                        <p:cTn id="7" dur="500" fill="hold"/>
                                        <p:tgtEl>
                                          <p:spTgt spid="686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0">
                                            <p:txEl>
                                              <p:pRg st="1" end="1"/>
                                            </p:txEl>
                                          </p:spTgt>
                                        </p:tgtEl>
                                        <p:attrNameLst>
                                          <p:attrName>style.visibility</p:attrName>
                                        </p:attrNameLst>
                                      </p:cBhvr>
                                      <p:to>
                                        <p:strVal val="visible"/>
                                      </p:to>
                                    </p:set>
                                    <p:anim calcmode="lin" valueType="num">
                                      <p:cBhvr additive="base">
                                        <p:cTn id="13" dur="500" fill="hold"/>
                                        <p:tgtEl>
                                          <p:spTgt spid="686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8610">
                                            <p:txEl>
                                              <p:pRg st="2" end="2"/>
                                            </p:txEl>
                                          </p:spTgt>
                                        </p:tgtEl>
                                        <p:attrNameLst>
                                          <p:attrName>style.visibility</p:attrName>
                                        </p:attrNameLst>
                                      </p:cBhvr>
                                      <p:to>
                                        <p:strVal val="visible"/>
                                      </p:to>
                                    </p:set>
                                    <p:anim calcmode="lin" valueType="num">
                                      <p:cBhvr additive="base">
                                        <p:cTn id="19" dur="500" fill="hold"/>
                                        <p:tgtEl>
                                          <p:spTgt spid="686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8610">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8610">
                                            <p:txEl>
                                              <p:pRg st="3" end="3"/>
                                            </p:txEl>
                                          </p:spTgt>
                                        </p:tgtEl>
                                        <p:attrNameLst>
                                          <p:attrName>style.visibility</p:attrName>
                                        </p:attrNameLst>
                                      </p:cBhvr>
                                      <p:to>
                                        <p:strVal val="visible"/>
                                      </p:to>
                                    </p:set>
                                    <p:anim calcmode="lin" valueType="num">
                                      <p:cBhvr additive="base">
                                        <p:cTn id="23" dur="500" fill="hold"/>
                                        <p:tgtEl>
                                          <p:spTgt spid="68610">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8610">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8610">
                                            <p:txEl>
                                              <p:pRg st="4" end="4"/>
                                            </p:txEl>
                                          </p:spTgt>
                                        </p:tgtEl>
                                        <p:attrNameLst>
                                          <p:attrName>style.visibility</p:attrName>
                                        </p:attrNameLst>
                                      </p:cBhvr>
                                      <p:to>
                                        <p:strVal val="visible"/>
                                      </p:to>
                                    </p:set>
                                    <p:anim calcmode="lin" valueType="num">
                                      <p:cBhvr additive="base">
                                        <p:cTn id="27" dur="500" fill="hold"/>
                                        <p:tgtEl>
                                          <p:spTgt spid="68610">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86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8610">
                                            <p:txEl>
                                              <p:pRg st="5" end="5"/>
                                            </p:txEl>
                                          </p:spTgt>
                                        </p:tgtEl>
                                        <p:attrNameLst>
                                          <p:attrName>style.visibility</p:attrName>
                                        </p:attrNameLst>
                                      </p:cBhvr>
                                      <p:to>
                                        <p:strVal val="visible"/>
                                      </p:to>
                                    </p:set>
                                    <p:anim calcmode="lin" valueType="num">
                                      <p:cBhvr additive="base">
                                        <p:cTn id="33" dur="500" fill="hold"/>
                                        <p:tgtEl>
                                          <p:spTgt spid="68610">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861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53" name="Group 53"/>
          <p:cNvGraphicFramePr>
            <a:graphicFrameLocks noGrp="1"/>
          </p:cNvGraphicFramePr>
          <p:nvPr/>
        </p:nvGraphicFramePr>
        <p:xfrm>
          <a:off x="457200" y="304800"/>
          <a:ext cx="8305800" cy="5791200"/>
        </p:xfrm>
        <a:graphic>
          <a:graphicData uri="http://schemas.openxmlformats.org/drawingml/2006/table">
            <a:tbl>
              <a:tblPr/>
              <a:tblGrid>
                <a:gridCol w="2463800"/>
                <a:gridCol w="5842000"/>
              </a:tblGrid>
              <a:tr h="5791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Use the inside bottom of the note card. Include the date.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Start your note with a salutation and the receiver’s name. Be brief but specific about why you are thanking the person. Include how you benefited from the person’s kindness. Do not begin every sentence with 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Times New Roman" pitchFamily="18" charset="0"/>
                          <a:cs typeface="Times New Roman" pitchFamily="18" charset="0"/>
                        </a:rPr>
                        <a:t>Use a complementary closing, and do not forget to sign your name.</a:t>
                      </a: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Lucida Handwriting" pitchFamily="66" charset="0"/>
                          <a:cs typeface="Times New Roman" pitchFamily="18" charset="0"/>
                        </a:rPr>
                        <a:t>June 3, 2015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Lucida Handwriting" pitchFamily="66" charset="0"/>
                          <a:cs typeface="Times New Roman" pitchFamily="18" charset="0"/>
                        </a:rPr>
                        <a:t>Dear Mrs. McCombs,</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Lucida Handwriting" pitchFamily="66" charset="0"/>
                          <a:cs typeface="Times New Roman" pitchFamily="18" charset="0"/>
                        </a:rPr>
                        <a:t>Thank you for loaning me your book on business etiquette. I especially liked the chapter on social events and dining. Your constant encouragement and mentoring mean so much to me.</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Lucida Handwriting" pitchFamily="66" charset="0"/>
                          <a:cs typeface="Times New Roman" pitchFamily="18" charset="0"/>
                        </a:rPr>
                        <a:t>Sincerely,</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Lucida Handwriting"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Lucida Handwriting" pitchFamily="66" charset="0"/>
                          <a:cs typeface="Times New Roman" pitchFamily="18" charset="0"/>
                        </a:rPr>
                        <a:t>Mason Yang</a:t>
                      </a:r>
                      <a:endParaRPr kumimoji="0" lang="en-US" sz="15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0665" name="TextBox 1"/>
          <p:cNvSpPr txBox="1">
            <a:spLocks noChangeArrowheads="1"/>
          </p:cNvSpPr>
          <p:nvPr/>
        </p:nvSpPr>
        <p:spPr bwMode="auto">
          <a:xfrm>
            <a:off x="7924800" y="5867400"/>
            <a:ext cx="762000" cy="215900"/>
          </a:xfrm>
          <a:prstGeom prst="rect">
            <a:avLst/>
          </a:prstGeom>
          <a:noFill/>
          <a:ln w="9525">
            <a:noFill/>
            <a:miter lim="800000"/>
            <a:headEnd/>
            <a:tailEnd/>
          </a:ln>
        </p:spPr>
        <p:txBody>
          <a:bodyPr>
            <a:spAutoFit/>
          </a:bodyPr>
          <a:lstStyle/>
          <a:p>
            <a:r>
              <a:rPr lang="en-US" sz="800"/>
              <a:t>Figure 9-6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a:xfrm>
            <a:off x="457200" y="482600"/>
            <a:ext cx="2376488" cy="436563"/>
          </a:xfrm>
        </p:spPr>
        <p:txBody>
          <a:bodyPr wrap="square" tIns="45720" bIns="45720" anchor="t"/>
          <a:lstStyle/>
          <a:p>
            <a:pPr eaLnBrk="1" hangingPunct="1"/>
            <a:r>
              <a:rPr lang="en-US" sz="3100" b="0" smtClean="0"/>
              <a:t>THE THANK-YOU NOTE</a:t>
            </a:r>
            <a:endParaRPr lang="en-US" b="0" smtClean="0"/>
          </a:p>
        </p:txBody>
      </p:sp>
      <p:sp>
        <p:nvSpPr>
          <p:cNvPr id="72706" name="Rectangle 3"/>
          <p:cNvSpPr>
            <a:spLocks noGrp="1" noChangeArrowheads="1"/>
          </p:cNvSpPr>
          <p:nvPr>
            <p:ph type="body" idx="4294967295"/>
          </p:nvPr>
        </p:nvSpPr>
        <p:spPr>
          <a:xfrm>
            <a:off x="1066800" y="1981200"/>
            <a:ext cx="7848600" cy="3810000"/>
          </a:xfrm>
        </p:spPr>
        <p:txBody>
          <a:bodyPr/>
          <a:lstStyle/>
          <a:p>
            <a:pPr marL="0" indent="0" algn="ctr" eaLnBrk="1" hangingPunct="1">
              <a:buFontTx/>
              <a:buNone/>
            </a:pPr>
            <a:r>
              <a:rPr lang="en-US" sz="3200" b="1" smtClean="0"/>
              <a:t>TALK IT OUT</a:t>
            </a:r>
          </a:p>
          <a:p>
            <a:pPr marL="0" indent="0" algn="ctr" eaLnBrk="1" hangingPunct="1">
              <a:buFontTx/>
              <a:buNone/>
            </a:pPr>
            <a:r>
              <a:rPr lang="en-US" sz="3200" smtClean="0"/>
              <a:t>When is it appropriate to send a handwritten message? And, to whom?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 calcmode="lin" valueType="num">
                                      <p:cBhvr additive="base">
                                        <p:cTn id="7" dur="500" fill="hold"/>
                                        <p:tgtEl>
                                          <p:spTgt spid="727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6">
                                            <p:txEl>
                                              <p:pRg st="1" end="1"/>
                                            </p:txEl>
                                          </p:spTgt>
                                        </p:tgtEl>
                                        <p:attrNameLst>
                                          <p:attrName>style.visibility</p:attrName>
                                        </p:attrNameLst>
                                      </p:cBhvr>
                                      <p:to>
                                        <p:strVal val="visible"/>
                                      </p:to>
                                    </p:set>
                                    <p:anim calcmode="lin" valueType="num">
                                      <p:cBhvr additive="base">
                                        <p:cTn id="13" dur="500" fill="hold"/>
                                        <p:tgtEl>
                                          <p:spTgt spid="727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57200" y="465138"/>
            <a:ext cx="2590800" cy="406400"/>
          </a:xfrm>
        </p:spPr>
        <p:txBody>
          <a:bodyPr wrap="square" tIns="45720" bIns="45720" anchor="t"/>
          <a:lstStyle/>
          <a:p>
            <a:pPr eaLnBrk="1" hangingPunct="1"/>
            <a:r>
              <a:rPr lang="en-US" sz="2800" smtClean="0"/>
              <a:t>OBJECTIVES</a:t>
            </a:r>
          </a:p>
        </p:txBody>
      </p:sp>
      <p:sp>
        <p:nvSpPr>
          <p:cNvPr id="19458" name="Rectangle 3"/>
          <p:cNvSpPr>
            <a:spLocks noGrp="1" noChangeArrowheads="1"/>
          </p:cNvSpPr>
          <p:nvPr>
            <p:ph type="body" idx="4294967295"/>
          </p:nvPr>
        </p:nvSpPr>
        <p:spPr>
          <a:xfrm>
            <a:off x="990600" y="1524000"/>
            <a:ext cx="7848600" cy="4419600"/>
          </a:xfrm>
        </p:spPr>
        <p:txBody>
          <a:bodyPr/>
          <a:lstStyle/>
          <a:p>
            <a:pPr eaLnBrk="1" hangingPunct="1">
              <a:lnSpc>
                <a:spcPct val="90000"/>
              </a:lnSpc>
            </a:pPr>
            <a:r>
              <a:rPr lang="en-US" sz="2200" smtClean="0"/>
              <a:t>Define the impact effective </a:t>
            </a:r>
            <a:r>
              <a:rPr lang="en-US" sz="2200" i="1" smtClean="0"/>
              <a:t>communication</a:t>
            </a:r>
            <a:r>
              <a:rPr lang="en-US" sz="2200" smtClean="0"/>
              <a:t> has in the workplace</a:t>
            </a:r>
          </a:p>
          <a:p>
            <a:pPr eaLnBrk="1" hangingPunct="1">
              <a:lnSpc>
                <a:spcPct val="90000"/>
              </a:lnSpc>
            </a:pPr>
            <a:r>
              <a:rPr lang="en-US" sz="2200" smtClean="0"/>
              <a:t>Name the key elements of the communication process</a:t>
            </a:r>
          </a:p>
          <a:p>
            <a:pPr eaLnBrk="1" hangingPunct="1">
              <a:lnSpc>
                <a:spcPct val="90000"/>
              </a:lnSpc>
            </a:pPr>
            <a:r>
              <a:rPr lang="en-US" sz="2200" smtClean="0"/>
              <a:t>Name the three types of communication media</a:t>
            </a:r>
          </a:p>
          <a:p>
            <a:pPr eaLnBrk="1" hangingPunct="1">
              <a:lnSpc>
                <a:spcPct val="90000"/>
              </a:lnSpc>
            </a:pPr>
            <a:r>
              <a:rPr lang="en-US" sz="2200" smtClean="0"/>
              <a:t>Describe the dangers of becoming emotional at work</a:t>
            </a:r>
          </a:p>
          <a:p>
            <a:pPr eaLnBrk="1" hangingPunct="1">
              <a:lnSpc>
                <a:spcPct val="90000"/>
              </a:lnSpc>
            </a:pPr>
            <a:r>
              <a:rPr lang="en-US" sz="2200" smtClean="0"/>
              <a:t>Demonstrate proper formatting for </a:t>
            </a:r>
            <a:r>
              <a:rPr lang="en-US" sz="2200" i="1" smtClean="0"/>
              <a:t>business letters</a:t>
            </a:r>
            <a:r>
              <a:rPr lang="en-US" sz="2200" smtClean="0"/>
              <a:t> and </a:t>
            </a:r>
            <a:r>
              <a:rPr lang="en-US" sz="2200" i="1" smtClean="0"/>
              <a:t>memos</a:t>
            </a:r>
          </a:p>
          <a:p>
            <a:pPr eaLnBrk="1" hangingPunct="1">
              <a:lnSpc>
                <a:spcPct val="90000"/>
              </a:lnSpc>
            </a:pPr>
            <a:r>
              <a:rPr lang="en-US" sz="2200" smtClean="0"/>
              <a:t>Demonstrate basic telecommunication etiquette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additive="base">
                                        <p:cTn id="19" dur="500" fill="hold"/>
                                        <p:tgtEl>
                                          <p:spTgt spid="1945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 calcmode="lin" valueType="num">
                                      <p:cBhvr additive="base">
                                        <p:cTn id="25" dur="500" fill="hold"/>
                                        <p:tgtEl>
                                          <p:spTgt spid="1945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58">
                                            <p:txEl>
                                              <p:pRg st="4" end="4"/>
                                            </p:txEl>
                                          </p:spTgt>
                                        </p:tgtEl>
                                        <p:attrNameLst>
                                          <p:attrName>style.visibility</p:attrName>
                                        </p:attrNameLst>
                                      </p:cBhvr>
                                      <p:to>
                                        <p:strVal val="visible"/>
                                      </p:to>
                                    </p:set>
                                    <p:anim calcmode="lin" valueType="num">
                                      <p:cBhvr additive="base">
                                        <p:cTn id="31" dur="500" fill="hold"/>
                                        <p:tgtEl>
                                          <p:spTgt spid="1945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94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58">
                                            <p:txEl>
                                              <p:pRg st="5" end="5"/>
                                            </p:txEl>
                                          </p:spTgt>
                                        </p:tgtEl>
                                        <p:attrNameLst>
                                          <p:attrName>style.visibility</p:attrName>
                                        </p:attrNameLst>
                                      </p:cBhvr>
                                      <p:to>
                                        <p:strVal val="visible"/>
                                      </p:to>
                                    </p:set>
                                    <p:anim calcmode="lin" valueType="num">
                                      <p:cBhvr additive="base">
                                        <p:cTn id="37" dur="500" fill="hold"/>
                                        <p:tgtEl>
                                          <p:spTgt spid="1945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945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a:xfrm>
            <a:off x="457200" y="465138"/>
            <a:ext cx="3886200" cy="454025"/>
          </a:xfrm>
        </p:spPr>
        <p:txBody>
          <a:bodyPr wrap="square" tIns="45720" bIns="45720" anchor="t"/>
          <a:lstStyle/>
          <a:p>
            <a:pPr eaLnBrk="1" hangingPunct="1"/>
            <a:r>
              <a:rPr lang="en-US" sz="3100" b="0" smtClean="0"/>
              <a:t>DOCUMENTATION</a:t>
            </a:r>
            <a:endParaRPr lang="en-US" b="0" smtClean="0"/>
          </a:p>
        </p:txBody>
      </p:sp>
      <p:sp>
        <p:nvSpPr>
          <p:cNvPr id="74754" name="Rectangle 3"/>
          <p:cNvSpPr>
            <a:spLocks noGrp="1" noChangeArrowheads="1"/>
          </p:cNvSpPr>
          <p:nvPr>
            <p:ph type="body" idx="4294967295"/>
          </p:nvPr>
        </p:nvSpPr>
        <p:spPr>
          <a:xfrm>
            <a:off x="990600" y="1524000"/>
            <a:ext cx="7924800" cy="4335463"/>
          </a:xfrm>
        </p:spPr>
        <p:txBody>
          <a:bodyPr/>
          <a:lstStyle/>
          <a:p>
            <a:pPr eaLnBrk="1" hangingPunct="1">
              <a:lnSpc>
                <a:spcPct val="90000"/>
              </a:lnSpc>
            </a:pPr>
            <a:r>
              <a:rPr lang="en-US" b="1" smtClean="0"/>
              <a:t>Documentation: </a:t>
            </a:r>
            <a:r>
              <a:rPr lang="en-US" smtClean="0"/>
              <a:t>A formal record of events or activities</a:t>
            </a:r>
          </a:p>
          <a:p>
            <a:pPr marL="669925" lvl="1" indent="-325438" eaLnBrk="1" hangingPunct="1">
              <a:lnSpc>
                <a:spcPct val="90000"/>
              </a:lnSpc>
            </a:pPr>
            <a:r>
              <a:rPr lang="en-US" smtClean="0"/>
              <a:t>Employee evaluations</a:t>
            </a:r>
          </a:p>
          <a:p>
            <a:pPr marL="669925" lvl="1" indent="-325438" eaLnBrk="1" hangingPunct="1">
              <a:lnSpc>
                <a:spcPct val="90000"/>
              </a:lnSpc>
            </a:pPr>
            <a:r>
              <a:rPr lang="en-US" smtClean="0"/>
              <a:t>Client billing</a:t>
            </a:r>
          </a:p>
          <a:p>
            <a:pPr marL="669925" lvl="1" indent="-325438" eaLnBrk="1" hangingPunct="1">
              <a:lnSpc>
                <a:spcPct val="90000"/>
              </a:lnSpc>
            </a:pPr>
            <a:r>
              <a:rPr lang="en-US" smtClean="0"/>
              <a:t>Business operations</a:t>
            </a:r>
          </a:p>
          <a:p>
            <a:pPr marL="669925" lvl="1" indent="-325438" eaLnBrk="1" hangingPunct="1">
              <a:lnSpc>
                <a:spcPct val="90000"/>
              </a:lnSpc>
            </a:pPr>
            <a:r>
              <a:rPr lang="en-US" smtClean="0"/>
              <a:t>Workplace injury</a:t>
            </a:r>
          </a:p>
          <a:p>
            <a:pPr marL="669925" lvl="1" indent="-325438" eaLnBrk="1" hangingPunct="1">
              <a:lnSpc>
                <a:spcPct val="90000"/>
              </a:lnSpc>
            </a:pPr>
            <a:r>
              <a:rPr lang="en-US" smtClean="0"/>
              <a:t>Angry customer</a:t>
            </a:r>
          </a:p>
          <a:p>
            <a:pPr marL="669925" lvl="1" indent="-325438" eaLnBrk="1" hangingPunct="1">
              <a:lnSpc>
                <a:spcPct val="90000"/>
              </a:lnSpc>
            </a:pPr>
            <a:r>
              <a:rPr lang="en-US" smtClean="0"/>
              <a:t>Employee conflict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4">
                                            <p:txEl>
                                              <p:pRg st="0" end="0"/>
                                            </p:txEl>
                                          </p:spTgt>
                                        </p:tgtEl>
                                        <p:attrNameLst>
                                          <p:attrName>style.visibility</p:attrName>
                                        </p:attrNameLst>
                                      </p:cBhvr>
                                      <p:to>
                                        <p:strVal val="visible"/>
                                      </p:to>
                                    </p:set>
                                    <p:anim calcmode="lin" valueType="num">
                                      <p:cBhvr additive="base">
                                        <p:cTn id="7" dur="500" fill="hold"/>
                                        <p:tgtEl>
                                          <p:spTgt spid="747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4754">
                                            <p:txEl>
                                              <p:pRg st="1" end="1"/>
                                            </p:txEl>
                                          </p:spTgt>
                                        </p:tgtEl>
                                        <p:attrNameLst>
                                          <p:attrName>style.visibility</p:attrName>
                                        </p:attrNameLst>
                                      </p:cBhvr>
                                      <p:to>
                                        <p:strVal val="visible"/>
                                      </p:to>
                                    </p:set>
                                    <p:anim calcmode="lin" valueType="num">
                                      <p:cBhvr additive="base">
                                        <p:cTn id="11" dur="500" fill="hold"/>
                                        <p:tgtEl>
                                          <p:spTgt spid="7475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475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4754">
                                            <p:txEl>
                                              <p:pRg st="2" end="2"/>
                                            </p:txEl>
                                          </p:spTgt>
                                        </p:tgtEl>
                                        <p:attrNameLst>
                                          <p:attrName>style.visibility</p:attrName>
                                        </p:attrNameLst>
                                      </p:cBhvr>
                                      <p:to>
                                        <p:strVal val="visible"/>
                                      </p:to>
                                    </p:set>
                                    <p:anim calcmode="lin" valueType="num">
                                      <p:cBhvr additive="base">
                                        <p:cTn id="15" dur="500" fill="hold"/>
                                        <p:tgtEl>
                                          <p:spTgt spid="7475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475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4754">
                                            <p:txEl>
                                              <p:pRg st="3" end="3"/>
                                            </p:txEl>
                                          </p:spTgt>
                                        </p:tgtEl>
                                        <p:attrNameLst>
                                          <p:attrName>style.visibility</p:attrName>
                                        </p:attrNameLst>
                                      </p:cBhvr>
                                      <p:to>
                                        <p:strVal val="visible"/>
                                      </p:to>
                                    </p:set>
                                    <p:anim calcmode="lin" valueType="num">
                                      <p:cBhvr additive="base">
                                        <p:cTn id="19" dur="500" fill="hold"/>
                                        <p:tgtEl>
                                          <p:spTgt spid="7475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74754">
                                            <p:txEl>
                                              <p:pRg st="4" end="4"/>
                                            </p:txEl>
                                          </p:spTgt>
                                        </p:tgtEl>
                                        <p:attrNameLst>
                                          <p:attrName>style.visibility</p:attrName>
                                        </p:attrNameLst>
                                      </p:cBhvr>
                                      <p:to>
                                        <p:strVal val="visible"/>
                                      </p:to>
                                    </p:set>
                                    <p:anim calcmode="lin" valueType="num">
                                      <p:cBhvr additive="base">
                                        <p:cTn id="23" dur="500" fill="hold"/>
                                        <p:tgtEl>
                                          <p:spTgt spid="74754">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475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4754">
                                            <p:txEl>
                                              <p:pRg st="5" end="5"/>
                                            </p:txEl>
                                          </p:spTgt>
                                        </p:tgtEl>
                                        <p:attrNameLst>
                                          <p:attrName>style.visibility</p:attrName>
                                        </p:attrNameLst>
                                      </p:cBhvr>
                                      <p:to>
                                        <p:strVal val="visible"/>
                                      </p:to>
                                    </p:set>
                                    <p:anim calcmode="lin" valueType="num">
                                      <p:cBhvr additive="base">
                                        <p:cTn id="27" dur="500" fill="hold"/>
                                        <p:tgtEl>
                                          <p:spTgt spid="74754">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475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4754">
                                            <p:txEl>
                                              <p:pRg st="6" end="6"/>
                                            </p:txEl>
                                          </p:spTgt>
                                        </p:tgtEl>
                                        <p:attrNameLst>
                                          <p:attrName>style.visibility</p:attrName>
                                        </p:attrNameLst>
                                      </p:cBhvr>
                                      <p:to>
                                        <p:strVal val="visible"/>
                                      </p:to>
                                    </p:set>
                                    <p:anim calcmode="lin" valueType="num">
                                      <p:cBhvr additive="base">
                                        <p:cTn id="31" dur="500" fill="hold"/>
                                        <p:tgtEl>
                                          <p:spTgt spid="7475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475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a:xfrm>
            <a:off x="457200" y="465138"/>
            <a:ext cx="4038600" cy="454025"/>
          </a:xfrm>
        </p:spPr>
        <p:txBody>
          <a:bodyPr wrap="square" tIns="45720" bIns="45720" anchor="t"/>
          <a:lstStyle/>
          <a:p>
            <a:pPr eaLnBrk="1" hangingPunct="1"/>
            <a:r>
              <a:rPr lang="en-US" sz="3100" b="0" smtClean="0"/>
              <a:t>DOCUMENTATION</a:t>
            </a:r>
            <a:endParaRPr lang="en-US" b="0" smtClean="0"/>
          </a:p>
        </p:txBody>
      </p:sp>
      <p:sp>
        <p:nvSpPr>
          <p:cNvPr id="76802" name="Rectangle 3"/>
          <p:cNvSpPr>
            <a:spLocks noGrp="1" noChangeArrowheads="1"/>
          </p:cNvSpPr>
          <p:nvPr>
            <p:ph type="body" idx="4294967295"/>
          </p:nvPr>
        </p:nvSpPr>
        <p:spPr>
          <a:xfrm>
            <a:off x="990600" y="1447800"/>
            <a:ext cx="8001000" cy="4572000"/>
          </a:xfrm>
          <a:solidFill>
            <a:schemeClr val="bg1"/>
          </a:solidFill>
        </p:spPr>
        <p:txBody>
          <a:bodyPr/>
          <a:lstStyle/>
          <a:p>
            <a:pPr eaLnBrk="1" hangingPunct="1">
              <a:lnSpc>
                <a:spcPct val="80000"/>
              </a:lnSpc>
            </a:pPr>
            <a:r>
              <a:rPr lang="en-US" sz="2400" smtClean="0"/>
              <a:t>Describes the </a:t>
            </a:r>
            <a:r>
              <a:rPr lang="en-US" sz="2400" i="1" smtClean="0"/>
              <a:t>who, what, when, where, </a:t>
            </a:r>
            <a:r>
              <a:rPr lang="en-US" sz="2400" smtClean="0"/>
              <a:t>and</a:t>
            </a:r>
            <a:r>
              <a:rPr lang="en-US" sz="2400" i="1" smtClean="0"/>
              <a:t> why</a:t>
            </a:r>
            <a:r>
              <a:rPr lang="en-US" sz="2400" smtClean="0"/>
              <a:t> of a situation</a:t>
            </a:r>
          </a:p>
          <a:p>
            <a:pPr eaLnBrk="1" hangingPunct="1">
              <a:lnSpc>
                <a:spcPct val="80000"/>
              </a:lnSpc>
            </a:pPr>
            <a:r>
              <a:rPr lang="en-US" sz="2400" smtClean="0"/>
              <a:t>Include date, time, and location of the event</a:t>
            </a:r>
          </a:p>
          <a:p>
            <a:pPr eaLnBrk="1" hangingPunct="1">
              <a:lnSpc>
                <a:spcPct val="80000"/>
              </a:lnSpc>
            </a:pPr>
            <a:r>
              <a:rPr lang="en-US" sz="2400" smtClean="0"/>
              <a:t>Can be electronic, journal, company form, or notes on a calendar</a:t>
            </a:r>
          </a:p>
          <a:p>
            <a:pPr eaLnBrk="1" hangingPunct="1">
              <a:lnSpc>
                <a:spcPct val="80000"/>
              </a:lnSpc>
            </a:pPr>
            <a:r>
              <a:rPr lang="en-US" sz="2400" smtClean="0"/>
              <a:t>Depending on situation:</a:t>
            </a:r>
          </a:p>
          <a:p>
            <a:pPr marL="669925" lvl="1" indent="-325438" eaLnBrk="1" hangingPunct="1">
              <a:lnSpc>
                <a:spcPct val="80000"/>
              </a:lnSpc>
            </a:pPr>
            <a:r>
              <a:rPr lang="en-US" sz="2100" smtClean="0"/>
              <a:t>Include who was present/witnesses</a:t>
            </a:r>
          </a:p>
          <a:p>
            <a:pPr marL="669925" lvl="1" indent="-325438" eaLnBrk="1" hangingPunct="1">
              <a:lnSpc>
                <a:spcPct val="80000"/>
              </a:lnSpc>
            </a:pPr>
            <a:r>
              <a:rPr lang="en-US" sz="2100" smtClean="0"/>
              <a:t>Note how people behaved or responded to the event</a:t>
            </a:r>
          </a:p>
          <a:p>
            <a:pPr eaLnBrk="1" hangingPunct="1">
              <a:lnSpc>
                <a:spcPct val="80000"/>
              </a:lnSpc>
            </a:pPr>
            <a:r>
              <a:rPr lang="en-US" sz="2400" smtClean="0"/>
              <a:t>Documentation for personal reference when appropriate</a:t>
            </a:r>
          </a:p>
          <a:p>
            <a:pPr eaLnBrk="1" hangingPunct="1">
              <a:lnSpc>
                <a:spcPct val="80000"/>
              </a:lnSpc>
            </a:pPr>
            <a:r>
              <a:rPr lang="en-US" sz="2400" smtClean="0"/>
              <a:t>Keep in confidential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 calcmode="lin" valueType="num">
                                      <p:cBhvr additive="base">
                                        <p:cTn id="7" dur="500" fill="hold"/>
                                        <p:tgtEl>
                                          <p:spTgt spid="768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2">
                                            <p:txEl>
                                              <p:pRg st="1" end="1"/>
                                            </p:txEl>
                                          </p:spTgt>
                                        </p:tgtEl>
                                        <p:attrNameLst>
                                          <p:attrName>style.visibility</p:attrName>
                                        </p:attrNameLst>
                                      </p:cBhvr>
                                      <p:to>
                                        <p:strVal val="visible"/>
                                      </p:to>
                                    </p:set>
                                    <p:anim calcmode="lin" valueType="num">
                                      <p:cBhvr additive="base">
                                        <p:cTn id="13" dur="500" fill="hold"/>
                                        <p:tgtEl>
                                          <p:spTgt spid="768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2">
                                            <p:txEl>
                                              <p:pRg st="2" end="2"/>
                                            </p:txEl>
                                          </p:spTgt>
                                        </p:tgtEl>
                                        <p:attrNameLst>
                                          <p:attrName>style.visibility</p:attrName>
                                        </p:attrNameLst>
                                      </p:cBhvr>
                                      <p:to>
                                        <p:strVal val="visible"/>
                                      </p:to>
                                    </p:set>
                                    <p:anim calcmode="lin" valueType="num">
                                      <p:cBhvr additive="base">
                                        <p:cTn id="19" dur="500" fill="hold"/>
                                        <p:tgtEl>
                                          <p:spTgt spid="768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2">
                                            <p:txEl>
                                              <p:pRg st="3" end="3"/>
                                            </p:txEl>
                                          </p:spTgt>
                                        </p:tgtEl>
                                        <p:attrNameLst>
                                          <p:attrName>style.visibility</p:attrName>
                                        </p:attrNameLst>
                                      </p:cBhvr>
                                      <p:to>
                                        <p:strVal val="visible"/>
                                      </p:to>
                                    </p:set>
                                    <p:anim calcmode="lin" valueType="num">
                                      <p:cBhvr additive="base">
                                        <p:cTn id="25" dur="500" fill="hold"/>
                                        <p:tgtEl>
                                          <p:spTgt spid="7680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76802">
                                            <p:txEl>
                                              <p:pRg st="4" end="4"/>
                                            </p:txEl>
                                          </p:spTgt>
                                        </p:tgtEl>
                                        <p:attrNameLst>
                                          <p:attrName>style.visibility</p:attrName>
                                        </p:attrNameLst>
                                      </p:cBhvr>
                                      <p:to>
                                        <p:strVal val="visible"/>
                                      </p:to>
                                    </p:set>
                                    <p:anim calcmode="lin" valueType="num">
                                      <p:cBhvr additive="base">
                                        <p:cTn id="29" dur="500" fill="hold"/>
                                        <p:tgtEl>
                                          <p:spTgt spid="76802">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6802">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76802">
                                            <p:txEl>
                                              <p:pRg st="5" end="5"/>
                                            </p:txEl>
                                          </p:spTgt>
                                        </p:tgtEl>
                                        <p:attrNameLst>
                                          <p:attrName>style.visibility</p:attrName>
                                        </p:attrNameLst>
                                      </p:cBhvr>
                                      <p:to>
                                        <p:strVal val="visible"/>
                                      </p:to>
                                    </p:set>
                                    <p:anim calcmode="lin" valueType="num">
                                      <p:cBhvr additive="base">
                                        <p:cTn id="33" dur="500" fill="hold"/>
                                        <p:tgtEl>
                                          <p:spTgt spid="76802">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7680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76802">
                                            <p:txEl>
                                              <p:pRg st="6" end="6"/>
                                            </p:txEl>
                                          </p:spTgt>
                                        </p:tgtEl>
                                        <p:attrNameLst>
                                          <p:attrName>style.visibility</p:attrName>
                                        </p:attrNameLst>
                                      </p:cBhvr>
                                      <p:to>
                                        <p:strVal val="visible"/>
                                      </p:to>
                                    </p:set>
                                    <p:anim calcmode="lin" valueType="num">
                                      <p:cBhvr additive="base">
                                        <p:cTn id="39" dur="500" fill="hold"/>
                                        <p:tgtEl>
                                          <p:spTgt spid="76802">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680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6802">
                                            <p:txEl>
                                              <p:pRg st="7" end="7"/>
                                            </p:txEl>
                                          </p:spTgt>
                                        </p:tgtEl>
                                        <p:attrNameLst>
                                          <p:attrName>style.visibility</p:attrName>
                                        </p:attrNameLst>
                                      </p:cBhvr>
                                      <p:to>
                                        <p:strVal val="visible"/>
                                      </p:to>
                                    </p:set>
                                    <p:anim calcmode="lin" valueType="num">
                                      <p:cBhvr additive="base">
                                        <p:cTn id="45" dur="500" fill="hold"/>
                                        <p:tgtEl>
                                          <p:spTgt spid="76802">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7680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a:xfrm>
            <a:off x="457200" y="465138"/>
            <a:ext cx="3657600" cy="406400"/>
          </a:xfrm>
        </p:spPr>
        <p:txBody>
          <a:bodyPr wrap="square" tIns="45720" bIns="45720" anchor="t"/>
          <a:lstStyle/>
          <a:p>
            <a:pPr eaLnBrk="1" hangingPunct="1"/>
            <a:r>
              <a:rPr lang="en-US" sz="3100" b="0" smtClean="0"/>
              <a:t>PRESENTATIONS</a:t>
            </a:r>
          </a:p>
        </p:txBody>
      </p:sp>
      <p:sp>
        <p:nvSpPr>
          <p:cNvPr id="78850" name="Content Placeholder 2"/>
          <p:cNvSpPr>
            <a:spLocks noGrp="1"/>
          </p:cNvSpPr>
          <p:nvPr>
            <p:ph idx="4294967295"/>
          </p:nvPr>
        </p:nvSpPr>
        <p:spPr>
          <a:xfrm>
            <a:off x="990600" y="1447800"/>
            <a:ext cx="7696200" cy="4525963"/>
          </a:xfrm>
        </p:spPr>
        <p:txBody>
          <a:bodyPr/>
          <a:lstStyle/>
          <a:p>
            <a:pPr eaLnBrk="1" hangingPunct="1"/>
            <a:r>
              <a:rPr lang="en-US" smtClean="0"/>
              <a:t>Both formal and informal presentations are a normal workplace event</a:t>
            </a:r>
          </a:p>
          <a:p>
            <a:pPr eaLnBrk="1" hangingPunct="1"/>
            <a:r>
              <a:rPr lang="en-US" smtClean="0"/>
              <a:t>Rich in media</a:t>
            </a:r>
          </a:p>
          <a:p>
            <a:pPr lvl="1" eaLnBrk="1" hangingPunct="1"/>
            <a:r>
              <a:rPr lang="en-US" smtClean="0"/>
              <a:t>Written, verbal, visual, non-verbal</a:t>
            </a:r>
          </a:p>
          <a:p>
            <a:pPr eaLnBrk="1" hangingPunct="1"/>
            <a:r>
              <a:rPr lang="en-US" smtClean="0"/>
              <a:t>Successful presentations:</a:t>
            </a:r>
          </a:p>
          <a:p>
            <a:pPr lvl="1" eaLnBrk="1" hangingPunct="1"/>
            <a:r>
              <a:rPr lang="en-US" smtClean="0"/>
              <a:t>Begin with a goal</a:t>
            </a:r>
          </a:p>
          <a:p>
            <a:pPr lvl="1" eaLnBrk="1" hangingPunct="1"/>
            <a:r>
              <a:rPr lang="en-US" smtClean="0"/>
              <a:t>Ensure each word, visual aid, activity, and handout supports the presentation goal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anim calcmode="lin" valueType="num">
                                      <p:cBhvr additive="base">
                                        <p:cTn id="7" dur="500" fill="hold"/>
                                        <p:tgtEl>
                                          <p:spTgt spid="788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0">
                                            <p:txEl>
                                              <p:pRg st="1" end="1"/>
                                            </p:txEl>
                                          </p:spTgt>
                                        </p:tgtEl>
                                        <p:attrNameLst>
                                          <p:attrName>style.visibility</p:attrName>
                                        </p:attrNameLst>
                                      </p:cBhvr>
                                      <p:to>
                                        <p:strVal val="visible"/>
                                      </p:to>
                                    </p:set>
                                    <p:anim calcmode="lin" valueType="num">
                                      <p:cBhvr additive="base">
                                        <p:cTn id="13" dur="500" fill="hold"/>
                                        <p:tgtEl>
                                          <p:spTgt spid="7885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0">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8850">
                                            <p:txEl>
                                              <p:pRg st="2" end="2"/>
                                            </p:txEl>
                                          </p:spTgt>
                                        </p:tgtEl>
                                        <p:attrNameLst>
                                          <p:attrName>style.visibility</p:attrName>
                                        </p:attrNameLst>
                                      </p:cBhvr>
                                      <p:to>
                                        <p:strVal val="visible"/>
                                      </p:to>
                                    </p:set>
                                    <p:anim calcmode="lin" valueType="num">
                                      <p:cBhvr additive="base">
                                        <p:cTn id="17" dur="500" fill="hold"/>
                                        <p:tgtEl>
                                          <p:spTgt spid="7885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88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8850">
                                            <p:txEl>
                                              <p:pRg st="3" end="3"/>
                                            </p:txEl>
                                          </p:spTgt>
                                        </p:tgtEl>
                                        <p:attrNameLst>
                                          <p:attrName>style.visibility</p:attrName>
                                        </p:attrNameLst>
                                      </p:cBhvr>
                                      <p:to>
                                        <p:strVal val="visible"/>
                                      </p:to>
                                    </p:set>
                                    <p:anim calcmode="lin" valueType="num">
                                      <p:cBhvr additive="base">
                                        <p:cTn id="23" dur="500" fill="hold"/>
                                        <p:tgtEl>
                                          <p:spTgt spid="78850">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8850">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8850">
                                            <p:txEl>
                                              <p:pRg st="4" end="4"/>
                                            </p:txEl>
                                          </p:spTgt>
                                        </p:tgtEl>
                                        <p:attrNameLst>
                                          <p:attrName>style.visibility</p:attrName>
                                        </p:attrNameLst>
                                      </p:cBhvr>
                                      <p:to>
                                        <p:strVal val="visible"/>
                                      </p:to>
                                    </p:set>
                                    <p:anim calcmode="lin" valueType="num">
                                      <p:cBhvr additive="base">
                                        <p:cTn id="27" dur="500" fill="hold"/>
                                        <p:tgtEl>
                                          <p:spTgt spid="78850">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8850">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8850">
                                            <p:txEl>
                                              <p:pRg st="5" end="5"/>
                                            </p:txEl>
                                          </p:spTgt>
                                        </p:tgtEl>
                                        <p:attrNameLst>
                                          <p:attrName>style.visibility</p:attrName>
                                        </p:attrNameLst>
                                      </p:cBhvr>
                                      <p:to>
                                        <p:strVal val="visible"/>
                                      </p:to>
                                    </p:set>
                                    <p:anim calcmode="lin" valueType="num">
                                      <p:cBhvr additive="base">
                                        <p:cTn id="31" dur="500" fill="hold"/>
                                        <p:tgtEl>
                                          <p:spTgt spid="7885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885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a:xfrm>
            <a:off x="457200" y="465138"/>
            <a:ext cx="3733800" cy="406400"/>
          </a:xfrm>
        </p:spPr>
        <p:txBody>
          <a:bodyPr wrap="square" tIns="45720" bIns="45720" anchor="t"/>
          <a:lstStyle/>
          <a:p>
            <a:pPr eaLnBrk="1" hangingPunct="1"/>
            <a:r>
              <a:rPr lang="en-US" sz="3100" b="0" smtClean="0"/>
              <a:t>PRESENTATIONS</a:t>
            </a:r>
          </a:p>
        </p:txBody>
      </p:sp>
      <p:sp>
        <p:nvSpPr>
          <p:cNvPr id="80898" name="Content Placeholder 2"/>
          <p:cNvSpPr>
            <a:spLocks noGrp="1"/>
          </p:cNvSpPr>
          <p:nvPr>
            <p:ph idx="4294967295"/>
          </p:nvPr>
        </p:nvSpPr>
        <p:spPr>
          <a:xfrm>
            <a:off x="990600" y="1447800"/>
            <a:ext cx="7964488" cy="4572000"/>
          </a:xfrm>
        </p:spPr>
        <p:txBody>
          <a:bodyPr/>
          <a:lstStyle/>
          <a:p>
            <a:pPr eaLnBrk="1" hangingPunct="1"/>
            <a:r>
              <a:rPr lang="en-US" sz="2400" smtClean="0"/>
              <a:t>Three elements of formal presentations</a:t>
            </a:r>
          </a:p>
          <a:p>
            <a:pPr marL="669925" lvl="1" indent="-325438" eaLnBrk="1" hangingPunct="1"/>
            <a:r>
              <a:rPr lang="en-US" sz="2100" smtClean="0"/>
              <a:t>Verbal content</a:t>
            </a:r>
          </a:p>
          <a:p>
            <a:pPr marL="669925" lvl="1" indent="-325438" eaLnBrk="1" hangingPunct="1"/>
            <a:r>
              <a:rPr lang="en-US" sz="2100" smtClean="0"/>
              <a:t>Visual content</a:t>
            </a:r>
          </a:p>
          <a:p>
            <a:pPr marL="669925" lvl="1" indent="-325438" eaLnBrk="1" hangingPunct="1"/>
            <a:r>
              <a:rPr lang="en-US" sz="2100" smtClean="0"/>
              <a:t>Support content</a:t>
            </a:r>
          </a:p>
          <a:p>
            <a:pPr eaLnBrk="1" hangingPunct="1"/>
            <a:r>
              <a:rPr lang="en-US" sz="2400" smtClean="0"/>
              <a:t>Verbal content</a:t>
            </a:r>
          </a:p>
          <a:p>
            <a:pPr marL="669925" lvl="1" indent="-325438" eaLnBrk="1" hangingPunct="1"/>
            <a:r>
              <a:rPr lang="en-US" sz="2100" smtClean="0"/>
              <a:t>Do not directly read from visual</a:t>
            </a:r>
          </a:p>
          <a:p>
            <a:pPr marL="669925" lvl="1" indent="-325438" eaLnBrk="1" hangingPunct="1"/>
            <a:r>
              <a:rPr lang="en-US" sz="2100" smtClean="0"/>
              <a:t>Speak clearly and slowly</a:t>
            </a:r>
          </a:p>
          <a:p>
            <a:pPr marL="669925" lvl="1" indent="-325438" eaLnBrk="1" hangingPunct="1"/>
            <a:r>
              <a:rPr lang="en-US" sz="2100" smtClean="0"/>
              <a:t>Professional and appropriate language</a:t>
            </a:r>
          </a:p>
          <a:p>
            <a:pPr marL="669925" lvl="1" indent="-325438" eaLnBrk="1" hangingPunct="1"/>
            <a:r>
              <a:rPr lang="en-US" sz="2100" smtClean="0"/>
              <a:t>Face audience</a:t>
            </a:r>
          </a:p>
          <a:p>
            <a:pPr marL="669925" lvl="1" indent="-325438" eaLnBrk="1" hangingPunct="1"/>
            <a:r>
              <a:rPr lang="en-US" sz="2100" smtClean="0"/>
              <a:t>Beware of verbal and nonverbal nervous gestures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 calcmode="lin" valueType="num">
                                      <p:cBhvr additive="base">
                                        <p:cTn id="7" dur="500" fill="hold"/>
                                        <p:tgtEl>
                                          <p:spTgt spid="808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0898">
                                            <p:txEl>
                                              <p:pRg st="1" end="1"/>
                                            </p:txEl>
                                          </p:spTgt>
                                        </p:tgtEl>
                                        <p:attrNameLst>
                                          <p:attrName>style.visibility</p:attrName>
                                        </p:attrNameLst>
                                      </p:cBhvr>
                                      <p:to>
                                        <p:strVal val="visible"/>
                                      </p:to>
                                    </p:set>
                                    <p:anim calcmode="lin" valueType="num">
                                      <p:cBhvr additive="base">
                                        <p:cTn id="11" dur="500" fill="hold"/>
                                        <p:tgtEl>
                                          <p:spTgt spid="8089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089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0898">
                                            <p:txEl>
                                              <p:pRg st="2" end="2"/>
                                            </p:txEl>
                                          </p:spTgt>
                                        </p:tgtEl>
                                        <p:attrNameLst>
                                          <p:attrName>style.visibility</p:attrName>
                                        </p:attrNameLst>
                                      </p:cBhvr>
                                      <p:to>
                                        <p:strVal val="visible"/>
                                      </p:to>
                                    </p:set>
                                    <p:anim calcmode="lin" valueType="num">
                                      <p:cBhvr additive="base">
                                        <p:cTn id="15" dur="500" fill="hold"/>
                                        <p:tgtEl>
                                          <p:spTgt spid="80898">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0898">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80898">
                                            <p:txEl>
                                              <p:pRg st="3" end="3"/>
                                            </p:txEl>
                                          </p:spTgt>
                                        </p:tgtEl>
                                        <p:attrNameLst>
                                          <p:attrName>style.visibility</p:attrName>
                                        </p:attrNameLst>
                                      </p:cBhvr>
                                      <p:to>
                                        <p:strVal val="visible"/>
                                      </p:to>
                                    </p:set>
                                    <p:anim calcmode="lin" valueType="num">
                                      <p:cBhvr additive="base">
                                        <p:cTn id="19" dur="500" fill="hold"/>
                                        <p:tgtEl>
                                          <p:spTgt spid="8089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898">
                                            <p:txEl>
                                              <p:pRg st="4" end="4"/>
                                            </p:txEl>
                                          </p:spTgt>
                                        </p:tgtEl>
                                        <p:attrNameLst>
                                          <p:attrName>style.visibility</p:attrName>
                                        </p:attrNameLst>
                                      </p:cBhvr>
                                      <p:to>
                                        <p:strVal val="visible"/>
                                      </p:to>
                                    </p:set>
                                    <p:anim calcmode="lin" valueType="num">
                                      <p:cBhvr additive="base">
                                        <p:cTn id="25" dur="500" fill="hold"/>
                                        <p:tgtEl>
                                          <p:spTgt spid="8089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8">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0898">
                                            <p:txEl>
                                              <p:pRg st="5" end="5"/>
                                            </p:txEl>
                                          </p:spTgt>
                                        </p:tgtEl>
                                        <p:attrNameLst>
                                          <p:attrName>style.visibility</p:attrName>
                                        </p:attrNameLst>
                                      </p:cBhvr>
                                      <p:to>
                                        <p:strVal val="visible"/>
                                      </p:to>
                                    </p:set>
                                    <p:anim calcmode="lin" valueType="num">
                                      <p:cBhvr additive="base">
                                        <p:cTn id="29" dur="500" fill="hold"/>
                                        <p:tgtEl>
                                          <p:spTgt spid="80898">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0898">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80898">
                                            <p:txEl>
                                              <p:pRg st="6" end="6"/>
                                            </p:txEl>
                                          </p:spTgt>
                                        </p:tgtEl>
                                        <p:attrNameLst>
                                          <p:attrName>style.visibility</p:attrName>
                                        </p:attrNameLst>
                                      </p:cBhvr>
                                      <p:to>
                                        <p:strVal val="visible"/>
                                      </p:to>
                                    </p:set>
                                    <p:anim calcmode="lin" valueType="num">
                                      <p:cBhvr additive="base">
                                        <p:cTn id="33" dur="500" fill="hold"/>
                                        <p:tgtEl>
                                          <p:spTgt spid="80898">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80898">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80898">
                                            <p:txEl>
                                              <p:pRg st="7" end="7"/>
                                            </p:txEl>
                                          </p:spTgt>
                                        </p:tgtEl>
                                        <p:attrNameLst>
                                          <p:attrName>style.visibility</p:attrName>
                                        </p:attrNameLst>
                                      </p:cBhvr>
                                      <p:to>
                                        <p:strVal val="visible"/>
                                      </p:to>
                                    </p:set>
                                    <p:anim calcmode="lin" valueType="num">
                                      <p:cBhvr additive="base">
                                        <p:cTn id="37" dur="500" fill="hold"/>
                                        <p:tgtEl>
                                          <p:spTgt spid="80898">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898">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80898">
                                            <p:txEl>
                                              <p:pRg st="8" end="8"/>
                                            </p:txEl>
                                          </p:spTgt>
                                        </p:tgtEl>
                                        <p:attrNameLst>
                                          <p:attrName>style.visibility</p:attrName>
                                        </p:attrNameLst>
                                      </p:cBhvr>
                                      <p:to>
                                        <p:strVal val="visible"/>
                                      </p:to>
                                    </p:set>
                                    <p:anim calcmode="lin" valueType="num">
                                      <p:cBhvr additive="base">
                                        <p:cTn id="41" dur="500" fill="hold"/>
                                        <p:tgtEl>
                                          <p:spTgt spid="80898">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0898">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80898">
                                            <p:txEl>
                                              <p:pRg st="9" end="9"/>
                                            </p:txEl>
                                          </p:spTgt>
                                        </p:tgtEl>
                                        <p:attrNameLst>
                                          <p:attrName>style.visibility</p:attrName>
                                        </p:attrNameLst>
                                      </p:cBhvr>
                                      <p:to>
                                        <p:strVal val="visible"/>
                                      </p:to>
                                    </p:set>
                                    <p:anim calcmode="lin" valueType="num">
                                      <p:cBhvr additive="base">
                                        <p:cTn id="45" dur="500" fill="hold"/>
                                        <p:tgtEl>
                                          <p:spTgt spid="80898">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80898">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a:xfrm>
            <a:off x="457200" y="512763"/>
            <a:ext cx="4267200" cy="454025"/>
          </a:xfrm>
        </p:spPr>
        <p:txBody>
          <a:bodyPr wrap="square" tIns="45720" bIns="45720" anchor="t"/>
          <a:lstStyle/>
          <a:p>
            <a:pPr eaLnBrk="1" hangingPunct="1"/>
            <a:r>
              <a:rPr lang="en-US" sz="3100" b="0" smtClean="0"/>
              <a:t>PRESENTATIONS</a:t>
            </a:r>
          </a:p>
        </p:txBody>
      </p:sp>
      <p:sp>
        <p:nvSpPr>
          <p:cNvPr id="82946" name="Content Placeholder 2"/>
          <p:cNvSpPr>
            <a:spLocks noGrp="1"/>
          </p:cNvSpPr>
          <p:nvPr>
            <p:ph idx="4294967295"/>
          </p:nvPr>
        </p:nvSpPr>
        <p:spPr>
          <a:xfrm>
            <a:off x="990600" y="1447800"/>
            <a:ext cx="7924800" cy="4572000"/>
          </a:xfrm>
        </p:spPr>
        <p:txBody>
          <a:bodyPr/>
          <a:lstStyle/>
          <a:p>
            <a:pPr eaLnBrk="1" hangingPunct="1"/>
            <a:r>
              <a:rPr lang="en-US" b="1" smtClean="0"/>
              <a:t>Visual Content</a:t>
            </a:r>
            <a:r>
              <a:rPr lang="en-US" smtClean="0"/>
              <a:t>: anything the audience will view or any activity the audience will perform during the presentation</a:t>
            </a:r>
          </a:p>
          <a:p>
            <a:pPr marL="669925" lvl="1" indent="-325438" eaLnBrk="1" hangingPunct="1"/>
            <a:r>
              <a:rPr lang="en-US" smtClean="0"/>
              <a:t>Pre-test technology and equipment</a:t>
            </a:r>
          </a:p>
          <a:p>
            <a:pPr marL="669925" lvl="1" indent="-325438" eaLnBrk="1" hangingPunct="1"/>
            <a:r>
              <a:rPr lang="en-US" smtClean="0"/>
              <a:t>Keep activity simple and non-distracting</a:t>
            </a:r>
          </a:p>
          <a:p>
            <a:pPr eaLnBrk="1" hangingPunct="1"/>
            <a:r>
              <a:rPr lang="en-US" b="1" smtClean="0"/>
              <a:t>Support Content</a:t>
            </a:r>
            <a:r>
              <a:rPr lang="en-US" smtClean="0"/>
              <a:t>: normally a handout</a:t>
            </a:r>
          </a:p>
          <a:p>
            <a:pPr marL="669925" lvl="1" indent="-325438" eaLnBrk="1" hangingPunct="1"/>
            <a:r>
              <a:rPr lang="en-US" smtClean="0"/>
              <a:t>Reinforces verbal and visual message</a:t>
            </a:r>
          </a:p>
          <a:p>
            <a:pPr marL="669925" lvl="1" indent="-325438" eaLnBrk="1" hangingPunct="1"/>
            <a:r>
              <a:rPr lang="en-US" smtClean="0"/>
              <a:t>Professional and visually appealing</a:t>
            </a:r>
          </a:p>
          <a:p>
            <a:pPr eaLnBrk="1" hangingPunct="1"/>
            <a:r>
              <a:rPr lang="en-US" smtClean="0"/>
              <a:t>Practice makes perfect!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 calcmode="lin" valueType="num">
                                      <p:cBhvr additive="base">
                                        <p:cTn id="7" dur="500" fill="hold"/>
                                        <p:tgtEl>
                                          <p:spTgt spid="829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2946">
                                            <p:txEl>
                                              <p:pRg st="1" end="1"/>
                                            </p:txEl>
                                          </p:spTgt>
                                        </p:tgtEl>
                                        <p:attrNameLst>
                                          <p:attrName>style.visibility</p:attrName>
                                        </p:attrNameLst>
                                      </p:cBhvr>
                                      <p:to>
                                        <p:strVal val="visible"/>
                                      </p:to>
                                    </p:set>
                                    <p:anim calcmode="lin" valueType="num">
                                      <p:cBhvr additive="base">
                                        <p:cTn id="11" dur="500" fill="hold"/>
                                        <p:tgtEl>
                                          <p:spTgt spid="8294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294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2946">
                                            <p:txEl>
                                              <p:pRg st="2" end="2"/>
                                            </p:txEl>
                                          </p:spTgt>
                                        </p:tgtEl>
                                        <p:attrNameLst>
                                          <p:attrName>style.visibility</p:attrName>
                                        </p:attrNameLst>
                                      </p:cBhvr>
                                      <p:to>
                                        <p:strVal val="visible"/>
                                      </p:to>
                                    </p:set>
                                    <p:anim calcmode="lin" valueType="num">
                                      <p:cBhvr additive="base">
                                        <p:cTn id="15" dur="500" fill="hold"/>
                                        <p:tgtEl>
                                          <p:spTgt spid="82946">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29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2946">
                                            <p:txEl>
                                              <p:pRg st="3" end="3"/>
                                            </p:txEl>
                                          </p:spTgt>
                                        </p:tgtEl>
                                        <p:attrNameLst>
                                          <p:attrName>style.visibility</p:attrName>
                                        </p:attrNameLst>
                                      </p:cBhvr>
                                      <p:to>
                                        <p:strVal val="visible"/>
                                      </p:to>
                                    </p:set>
                                    <p:anim calcmode="lin" valueType="num">
                                      <p:cBhvr additive="base">
                                        <p:cTn id="21" dur="500" fill="hold"/>
                                        <p:tgtEl>
                                          <p:spTgt spid="82946">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2946">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2946">
                                            <p:txEl>
                                              <p:pRg st="4" end="4"/>
                                            </p:txEl>
                                          </p:spTgt>
                                        </p:tgtEl>
                                        <p:attrNameLst>
                                          <p:attrName>style.visibility</p:attrName>
                                        </p:attrNameLst>
                                      </p:cBhvr>
                                      <p:to>
                                        <p:strVal val="visible"/>
                                      </p:to>
                                    </p:set>
                                    <p:anim calcmode="lin" valueType="num">
                                      <p:cBhvr additive="base">
                                        <p:cTn id="25" dur="500" fill="hold"/>
                                        <p:tgtEl>
                                          <p:spTgt spid="8294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2946">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2946">
                                            <p:txEl>
                                              <p:pRg st="5" end="5"/>
                                            </p:txEl>
                                          </p:spTgt>
                                        </p:tgtEl>
                                        <p:attrNameLst>
                                          <p:attrName>style.visibility</p:attrName>
                                        </p:attrNameLst>
                                      </p:cBhvr>
                                      <p:to>
                                        <p:strVal val="visible"/>
                                      </p:to>
                                    </p:set>
                                    <p:anim calcmode="lin" valueType="num">
                                      <p:cBhvr additive="base">
                                        <p:cTn id="29" dur="500" fill="hold"/>
                                        <p:tgtEl>
                                          <p:spTgt spid="82946">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294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2946">
                                            <p:txEl>
                                              <p:pRg st="6" end="6"/>
                                            </p:txEl>
                                          </p:spTgt>
                                        </p:tgtEl>
                                        <p:attrNameLst>
                                          <p:attrName>style.visibility</p:attrName>
                                        </p:attrNameLst>
                                      </p:cBhvr>
                                      <p:to>
                                        <p:strVal val="visible"/>
                                      </p:to>
                                    </p:set>
                                    <p:anim calcmode="lin" valueType="num">
                                      <p:cBhvr additive="base">
                                        <p:cTn id="35" dur="500" fill="hold"/>
                                        <p:tgtEl>
                                          <p:spTgt spid="82946">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294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457200" y="512763"/>
            <a:ext cx="3886200" cy="358775"/>
          </a:xfrm>
        </p:spPr>
        <p:txBody>
          <a:bodyPr wrap="square" tIns="45720" bIns="45720" anchor="t"/>
          <a:lstStyle/>
          <a:p>
            <a:pPr eaLnBrk="1" hangingPunct="1"/>
            <a:r>
              <a:rPr lang="en-US" sz="2600" b="0" smtClean="0"/>
              <a:t>SLANG and FOUL LANGUAGE</a:t>
            </a:r>
            <a:br>
              <a:rPr lang="en-US" sz="2600" b="0" smtClean="0"/>
            </a:br>
            <a:endParaRPr lang="en-US" sz="2600" b="0" smtClean="0"/>
          </a:p>
        </p:txBody>
      </p:sp>
      <p:sp>
        <p:nvSpPr>
          <p:cNvPr id="84994" name="Rectangle 3"/>
          <p:cNvSpPr>
            <a:spLocks noGrp="1" noChangeArrowheads="1"/>
          </p:cNvSpPr>
          <p:nvPr>
            <p:ph type="body" idx="4294967295"/>
          </p:nvPr>
        </p:nvSpPr>
        <p:spPr>
          <a:xfrm>
            <a:off x="990600" y="1447800"/>
            <a:ext cx="7275513" cy="4084638"/>
          </a:xfrm>
        </p:spPr>
        <p:txBody>
          <a:bodyPr/>
          <a:lstStyle/>
          <a:p>
            <a:pPr eaLnBrk="1" hangingPunct="1"/>
            <a:r>
              <a:rPr lang="en-US" b="1" smtClean="0"/>
              <a:t>Slang: </a:t>
            </a:r>
            <a:r>
              <a:rPr lang="en-US" smtClean="0"/>
              <a:t>an informal language used among a particular group</a:t>
            </a:r>
            <a:endParaRPr lang="en-US" b="1" smtClean="0"/>
          </a:p>
          <a:p>
            <a:pPr marL="669925" lvl="1" indent="-325438" eaLnBrk="1" hangingPunct="1"/>
            <a:r>
              <a:rPr lang="en-US" smtClean="0"/>
              <a:t>Avoid using slang in the workplace – including verbal and written communications</a:t>
            </a:r>
          </a:p>
          <a:p>
            <a:pPr eaLnBrk="1" hangingPunct="1"/>
            <a:r>
              <a:rPr lang="en-US" smtClean="0"/>
              <a:t>It is not appropriate to use foul language</a:t>
            </a:r>
          </a:p>
          <a:p>
            <a:pPr marL="669925" lvl="1" indent="-325438" eaLnBrk="1" hangingPunct="1"/>
            <a:r>
              <a:rPr lang="en-US" smtClean="0"/>
              <a:t>If you slip, immediately apologize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 calcmode="lin" valueType="num">
                                      <p:cBhvr additive="base">
                                        <p:cTn id="7" dur="500" fill="hold"/>
                                        <p:tgtEl>
                                          <p:spTgt spid="849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4994">
                                            <p:txEl>
                                              <p:pRg st="1" end="1"/>
                                            </p:txEl>
                                          </p:spTgt>
                                        </p:tgtEl>
                                        <p:attrNameLst>
                                          <p:attrName>style.visibility</p:attrName>
                                        </p:attrNameLst>
                                      </p:cBhvr>
                                      <p:to>
                                        <p:strVal val="visible"/>
                                      </p:to>
                                    </p:set>
                                    <p:anim calcmode="lin" valueType="num">
                                      <p:cBhvr additive="base">
                                        <p:cTn id="11" dur="500" fill="hold"/>
                                        <p:tgtEl>
                                          <p:spTgt spid="8499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49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84994">
                                            <p:txEl>
                                              <p:pRg st="2" end="2"/>
                                            </p:txEl>
                                          </p:spTgt>
                                        </p:tgtEl>
                                        <p:attrNameLst>
                                          <p:attrName>style.visibility</p:attrName>
                                        </p:attrNameLst>
                                      </p:cBhvr>
                                      <p:to>
                                        <p:strVal val="visible"/>
                                      </p:to>
                                    </p:set>
                                    <p:anim calcmode="lin" valueType="num">
                                      <p:cBhvr additive="base">
                                        <p:cTn id="17" dur="500" fill="hold"/>
                                        <p:tgtEl>
                                          <p:spTgt spid="8499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499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4994">
                                            <p:txEl>
                                              <p:pRg st="3" end="3"/>
                                            </p:txEl>
                                          </p:spTgt>
                                        </p:tgtEl>
                                        <p:attrNameLst>
                                          <p:attrName>style.visibility</p:attrName>
                                        </p:attrNameLst>
                                      </p:cBhvr>
                                      <p:to>
                                        <p:strVal val="visible"/>
                                      </p:to>
                                    </p:set>
                                    <p:anim calcmode="lin" valueType="num">
                                      <p:cBhvr additive="base">
                                        <p:cTn id="21" dur="500" fill="hold"/>
                                        <p:tgtEl>
                                          <p:spTgt spid="84994">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499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1" name="Rectangle 3"/>
          <p:cNvSpPr>
            <a:spLocks noGrp="1" noChangeArrowheads="1"/>
          </p:cNvSpPr>
          <p:nvPr>
            <p:ph type="body" idx="4294967295"/>
          </p:nvPr>
        </p:nvSpPr>
        <p:spPr>
          <a:xfrm>
            <a:off x="1066800" y="1524000"/>
            <a:ext cx="7696200" cy="3886200"/>
          </a:xfrm>
        </p:spPr>
        <p:txBody>
          <a:bodyPr/>
          <a:lstStyle/>
          <a:p>
            <a:pPr eaLnBrk="1" hangingPunct="1">
              <a:lnSpc>
                <a:spcPct val="90000"/>
              </a:lnSpc>
            </a:pPr>
            <a:r>
              <a:rPr lang="en-US" smtClean="0"/>
              <a:t>Names that could be considered sexist and offensive are inappropriate in a business setting</a:t>
            </a:r>
          </a:p>
          <a:p>
            <a:pPr eaLnBrk="1" hangingPunct="1">
              <a:lnSpc>
                <a:spcPct val="90000"/>
              </a:lnSpc>
            </a:pPr>
            <a:r>
              <a:rPr lang="en-US" smtClean="0"/>
              <a:t>Using inappropriate names toward coworkers will expose you and your company to a potential sexual harassment lawsuit</a:t>
            </a:r>
            <a:endParaRPr lang="en-US" sz="2400" smtClean="0"/>
          </a:p>
        </p:txBody>
      </p:sp>
      <p:sp>
        <p:nvSpPr>
          <p:cNvPr id="87042" name="Rectangle 4"/>
          <p:cNvSpPr>
            <a:spLocks noChangeArrowheads="1"/>
          </p:cNvSpPr>
          <p:nvPr/>
        </p:nvSpPr>
        <p:spPr bwMode="auto">
          <a:xfrm>
            <a:off x="990600" y="533400"/>
            <a:ext cx="8153400" cy="609600"/>
          </a:xfrm>
          <a:prstGeom prst="rect">
            <a:avLst/>
          </a:prstGeom>
          <a:noFill/>
          <a:ln w="9525">
            <a:noFill/>
            <a:miter lim="800000"/>
            <a:headEnd/>
            <a:tailEnd/>
          </a:ln>
        </p:spPr>
        <p:txBody>
          <a:bodyPr/>
          <a:lstStyle/>
          <a:p>
            <a:pPr algn="ctr"/>
            <a:r>
              <a:rPr lang="en-US" sz="3600" b="1">
                <a:solidFill>
                  <a:schemeClr val="tx2"/>
                </a:solidFill>
              </a:rPr>
              <a:t>POTENTIALLY OFFENSIVE NAMES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1">
                                            <p:txEl>
                                              <p:pRg st="0" end="0"/>
                                            </p:txEl>
                                          </p:spTgt>
                                        </p:tgtEl>
                                        <p:attrNameLst>
                                          <p:attrName>style.visibility</p:attrName>
                                        </p:attrNameLst>
                                      </p:cBhvr>
                                      <p:to>
                                        <p:strVal val="visible"/>
                                      </p:to>
                                    </p:set>
                                    <p:anim calcmode="lin" valueType="num">
                                      <p:cBhvr additive="base">
                                        <p:cTn id="7" dur="500" fill="hold"/>
                                        <p:tgtEl>
                                          <p:spTgt spid="870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1">
                                            <p:txEl>
                                              <p:pRg st="1" end="1"/>
                                            </p:txEl>
                                          </p:spTgt>
                                        </p:tgtEl>
                                        <p:attrNameLst>
                                          <p:attrName>style.visibility</p:attrName>
                                        </p:attrNameLst>
                                      </p:cBhvr>
                                      <p:to>
                                        <p:strVal val="visible"/>
                                      </p:to>
                                    </p:set>
                                    <p:anim calcmode="lin" valueType="num">
                                      <p:cBhvr additive="base">
                                        <p:cTn id="13" dur="500" fill="hold"/>
                                        <p:tgtEl>
                                          <p:spTgt spid="8704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89" name="Rectangle 4"/>
          <p:cNvSpPr>
            <a:spLocks noGrp="1" noChangeArrowheads="1"/>
          </p:cNvSpPr>
          <p:nvPr>
            <p:ph type="title" idx="4294967295"/>
          </p:nvPr>
        </p:nvSpPr>
        <p:spPr>
          <a:xfrm>
            <a:off x="990600" y="533400"/>
            <a:ext cx="8153400" cy="609600"/>
          </a:xfrm>
        </p:spPr>
        <p:txBody>
          <a:bodyPr wrap="square" tIns="45720" bIns="45720" anchor="t"/>
          <a:lstStyle/>
          <a:p>
            <a:pPr eaLnBrk="1" hangingPunct="1"/>
            <a:r>
              <a:rPr lang="en-US" sz="2600" b="0" smtClean="0"/>
              <a:t>POTENTIALLY OFFENSIVE NAMES</a:t>
            </a:r>
          </a:p>
        </p:txBody>
      </p:sp>
      <p:sp>
        <p:nvSpPr>
          <p:cNvPr id="183299" name="Rectangle 5"/>
          <p:cNvSpPr>
            <a:spLocks noGrp="1" noChangeArrowheads="1"/>
          </p:cNvSpPr>
          <p:nvPr>
            <p:ph type="body" sz="half" idx="4294967295"/>
          </p:nvPr>
        </p:nvSpPr>
        <p:spPr>
          <a:xfrm>
            <a:off x="982663" y="2459038"/>
            <a:ext cx="3908425" cy="3386137"/>
          </a:xfrm>
        </p:spPr>
        <p:txBody>
          <a:bodyPr/>
          <a:lstStyle/>
          <a:p>
            <a:pPr eaLnBrk="1" hangingPunct="1"/>
            <a:r>
              <a:rPr lang="en-US" sz="2900" b="1" smtClean="0"/>
              <a:t>Instead of:</a:t>
            </a:r>
            <a:endParaRPr lang="en-US" sz="2900" smtClean="0"/>
          </a:p>
          <a:p>
            <a:pPr marL="669925" lvl="1" indent="-325438" eaLnBrk="1" hangingPunct="1"/>
            <a:r>
              <a:rPr lang="en-US" sz="2600" smtClean="0"/>
              <a:t>Postman</a:t>
            </a:r>
          </a:p>
          <a:p>
            <a:pPr marL="669925" lvl="1" indent="-325438" eaLnBrk="1" hangingPunct="1"/>
            <a:r>
              <a:rPr lang="en-US" sz="2600" smtClean="0"/>
              <a:t>Policeman</a:t>
            </a:r>
          </a:p>
          <a:p>
            <a:pPr marL="669925" lvl="1" indent="-325438" eaLnBrk="1" hangingPunct="1"/>
            <a:r>
              <a:rPr lang="en-US" sz="2600" smtClean="0"/>
              <a:t>Waitress</a:t>
            </a:r>
          </a:p>
          <a:p>
            <a:pPr marL="669925" lvl="1" indent="-325438" eaLnBrk="1" hangingPunct="1"/>
            <a:r>
              <a:rPr lang="en-US" sz="2600" smtClean="0"/>
              <a:t>Stewardess</a:t>
            </a:r>
          </a:p>
          <a:p>
            <a:pPr marL="669925" lvl="1" indent="-325438" eaLnBrk="1" hangingPunct="1"/>
            <a:r>
              <a:rPr lang="en-US" sz="2600" smtClean="0"/>
              <a:t>Maid</a:t>
            </a:r>
          </a:p>
        </p:txBody>
      </p:sp>
      <p:sp>
        <p:nvSpPr>
          <p:cNvPr id="183300" name="Rectangle 6"/>
          <p:cNvSpPr>
            <a:spLocks noGrp="1" noChangeArrowheads="1"/>
          </p:cNvSpPr>
          <p:nvPr>
            <p:ph type="body" sz="half" idx="4294967295"/>
          </p:nvPr>
        </p:nvSpPr>
        <p:spPr>
          <a:xfrm>
            <a:off x="5029200" y="2667000"/>
            <a:ext cx="3581400" cy="3387725"/>
          </a:xfrm>
        </p:spPr>
        <p:txBody>
          <a:bodyPr/>
          <a:lstStyle/>
          <a:p>
            <a:pPr eaLnBrk="1" hangingPunct="1"/>
            <a:r>
              <a:rPr lang="en-US" sz="2900" b="1" smtClean="0"/>
              <a:t>Use:</a:t>
            </a:r>
          </a:p>
          <a:p>
            <a:pPr marL="669925" lvl="1" indent="-325438" eaLnBrk="1" hangingPunct="1"/>
            <a:r>
              <a:rPr lang="en-US" sz="2600" smtClean="0"/>
              <a:t>Postal carrier</a:t>
            </a:r>
          </a:p>
          <a:p>
            <a:pPr marL="669925" lvl="1" indent="-325438" eaLnBrk="1" hangingPunct="1"/>
            <a:r>
              <a:rPr lang="en-US" sz="2600" smtClean="0"/>
              <a:t>Police officer</a:t>
            </a:r>
          </a:p>
          <a:p>
            <a:pPr marL="669925" lvl="1" indent="-325438" eaLnBrk="1" hangingPunct="1"/>
            <a:r>
              <a:rPr lang="en-US" sz="2600" smtClean="0"/>
              <a:t>Server</a:t>
            </a:r>
          </a:p>
          <a:p>
            <a:pPr marL="669925" lvl="1" indent="-325438" eaLnBrk="1" hangingPunct="1"/>
            <a:r>
              <a:rPr lang="en-US" sz="2600" smtClean="0"/>
              <a:t>Flight attendant</a:t>
            </a:r>
          </a:p>
          <a:p>
            <a:pPr marL="669925" lvl="1" indent="-325438" eaLnBrk="1" hangingPunct="1"/>
            <a:r>
              <a:rPr lang="en-US" sz="2600" smtClean="0"/>
              <a:t>Housekeeper</a:t>
            </a:r>
          </a:p>
        </p:txBody>
      </p:sp>
      <p:sp>
        <p:nvSpPr>
          <p:cNvPr id="89092" name="Rectangle 7"/>
          <p:cNvSpPr>
            <a:spLocks noChangeArrowheads="1"/>
          </p:cNvSpPr>
          <p:nvPr/>
        </p:nvSpPr>
        <p:spPr bwMode="auto">
          <a:xfrm>
            <a:off x="990600" y="1371600"/>
            <a:ext cx="7467600" cy="1066800"/>
          </a:xfrm>
          <a:prstGeom prst="rect">
            <a:avLst/>
          </a:prstGeom>
          <a:noFill/>
          <a:ln w="9525">
            <a:noFill/>
            <a:miter lim="800000"/>
            <a:headEnd/>
            <a:tailEnd/>
          </a:ln>
        </p:spPr>
        <p:txBody>
          <a:bodyPr anchor="ctr">
            <a:spAutoFit/>
          </a:bodyPr>
          <a:lstStyle/>
          <a:p>
            <a:pPr lvl="1" algn="ctr">
              <a:buClr>
                <a:schemeClr val="accent1"/>
              </a:buClr>
              <a:buSzPct val="125000"/>
              <a:buFont typeface="Wingdings" pitchFamily="2" charset="2"/>
              <a:buNone/>
            </a:pPr>
            <a:r>
              <a:rPr lang="en-US" sz="3200">
                <a:cs typeface="Arial" charset="0"/>
              </a:rPr>
              <a:t>Eliminate potentially offensive names from your workplace vocabulary</a:t>
            </a:r>
            <a:r>
              <a:rPr lang="en-US" sz="180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83300">
                                            <p:txEl>
                                              <p:pRg st="0" end="0"/>
                                            </p:txEl>
                                          </p:spTgt>
                                        </p:tgtEl>
                                        <p:attrNameLst>
                                          <p:attrName>style.visibility</p:attrName>
                                        </p:attrNameLst>
                                      </p:cBhvr>
                                      <p:to>
                                        <p:strVal val="visible"/>
                                      </p:to>
                                    </p:set>
                                    <p:anim calcmode="lin" valueType="num">
                                      <p:cBhvr additive="base">
                                        <p:cTn id="11" dur="500" fill="hold"/>
                                        <p:tgtEl>
                                          <p:spTgt spid="18330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33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83299">
                                            <p:txEl>
                                              <p:pRg st="1" end="1"/>
                                            </p:txEl>
                                          </p:spTgt>
                                        </p:tgtEl>
                                        <p:attrNameLst>
                                          <p:attrName>style.visibility</p:attrName>
                                        </p:attrNameLst>
                                      </p:cBhvr>
                                      <p:to>
                                        <p:strVal val="visible"/>
                                      </p:to>
                                    </p:set>
                                    <p:anim calcmode="lin" valueType="num">
                                      <p:cBhvr additive="base">
                                        <p:cTn id="17" dur="500" fill="hold"/>
                                        <p:tgtEl>
                                          <p:spTgt spid="18329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3299">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83300">
                                            <p:txEl>
                                              <p:pRg st="1" end="1"/>
                                            </p:txEl>
                                          </p:spTgt>
                                        </p:tgtEl>
                                        <p:attrNameLst>
                                          <p:attrName>style.visibility</p:attrName>
                                        </p:attrNameLst>
                                      </p:cBhvr>
                                      <p:to>
                                        <p:strVal val="visible"/>
                                      </p:to>
                                    </p:set>
                                    <p:anim calcmode="lin" valueType="num">
                                      <p:cBhvr additive="base">
                                        <p:cTn id="21" dur="500" fill="hold"/>
                                        <p:tgtEl>
                                          <p:spTgt spid="183300">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8330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83299">
                                            <p:txEl>
                                              <p:pRg st="2" end="2"/>
                                            </p:txEl>
                                          </p:spTgt>
                                        </p:tgtEl>
                                        <p:attrNameLst>
                                          <p:attrName>style.visibility</p:attrName>
                                        </p:attrNameLst>
                                      </p:cBhvr>
                                      <p:to>
                                        <p:strVal val="visible"/>
                                      </p:to>
                                    </p:set>
                                    <p:anim calcmode="lin" valueType="num">
                                      <p:cBhvr additive="base">
                                        <p:cTn id="27" dur="500" fill="hold"/>
                                        <p:tgtEl>
                                          <p:spTgt spid="183299">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3299">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83300">
                                            <p:txEl>
                                              <p:pRg st="2" end="2"/>
                                            </p:txEl>
                                          </p:spTgt>
                                        </p:tgtEl>
                                        <p:attrNameLst>
                                          <p:attrName>style.visibility</p:attrName>
                                        </p:attrNameLst>
                                      </p:cBhvr>
                                      <p:to>
                                        <p:strVal val="visible"/>
                                      </p:to>
                                    </p:set>
                                    <p:anim calcmode="lin" valueType="num">
                                      <p:cBhvr additive="base">
                                        <p:cTn id="31" dur="500" fill="hold"/>
                                        <p:tgtEl>
                                          <p:spTgt spid="183300">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33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3299">
                                            <p:txEl>
                                              <p:pRg st="3" end="3"/>
                                            </p:txEl>
                                          </p:spTgt>
                                        </p:tgtEl>
                                        <p:attrNameLst>
                                          <p:attrName>style.visibility</p:attrName>
                                        </p:attrNameLst>
                                      </p:cBhvr>
                                      <p:to>
                                        <p:strVal val="visible"/>
                                      </p:to>
                                    </p:set>
                                    <p:anim calcmode="lin" valueType="num">
                                      <p:cBhvr additive="base">
                                        <p:cTn id="37" dur="500" fill="hold"/>
                                        <p:tgtEl>
                                          <p:spTgt spid="183299">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3299">
                                            <p:txEl>
                                              <p:pRg st="3" end="3"/>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83300">
                                            <p:txEl>
                                              <p:pRg st="3" end="3"/>
                                            </p:txEl>
                                          </p:spTgt>
                                        </p:tgtEl>
                                        <p:attrNameLst>
                                          <p:attrName>style.visibility</p:attrName>
                                        </p:attrNameLst>
                                      </p:cBhvr>
                                      <p:to>
                                        <p:strVal val="visible"/>
                                      </p:to>
                                    </p:set>
                                    <p:anim calcmode="lin" valueType="num">
                                      <p:cBhvr additive="base">
                                        <p:cTn id="41" dur="500" fill="hold"/>
                                        <p:tgtEl>
                                          <p:spTgt spid="183300">
                                            <p:txEl>
                                              <p:pRg st="3" end="3"/>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8330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83299">
                                            <p:txEl>
                                              <p:pRg st="4" end="4"/>
                                            </p:txEl>
                                          </p:spTgt>
                                        </p:tgtEl>
                                        <p:attrNameLst>
                                          <p:attrName>style.visibility</p:attrName>
                                        </p:attrNameLst>
                                      </p:cBhvr>
                                      <p:to>
                                        <p:strVal val="visible"/>
                                      </p:to>
                                    </p:set>
                                    <p:anim calcmode="lin" valueType="num">
                                      <p:cBhvr additive="base">
                                        <p:cTn id="47" dur="500" fill="hold"/>
                                        <p:tgtEl>
                                          <p:spTgt spid="183299">
                                            <p:txEl>
                                              <p:pRg st="4" end="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83299">
                                            <p:txEl>
                                              <p:pRg st="4" end="4"/>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83300">
                                            <p:txEl>
                                              <p:pRg st="4" end="4"/>
                                            </p:txEl>
                                          </p:spTgt>
                                        </p:tgtEl>
                                        <p:attrNameLst>
                                          <p:attrName>style.visibility</p:attrName>
                                        </p:attrNameLst>
                                      </p:cBhvr>
                                      <p:to>
                                        <p:strVal val="visible"/>
                                      </p:to>
                                    </p:set>
                                    <p:anim calcmode="lin" valueType="num">
                                      <p:cBhvr additive="base">
                                        <p:cTn id="51" dur="500" fill="hold"/>
                                        <p:tgtEl>
                                          <p:spTgt spid="183300">
                                            <p:txEl>
                                              <p:pRg st="4" end="4"/>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8330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83299">
                                            <p:txEl>
                                              <p:pRg st="5" end="5"/>
                                            </p:txEl>
                                          </p:spTgt>
                                        </p:tgtEl>
                                        <p:attrNameLst>
                                          <p:attrName>style.visibility</p:attrName>
                                        </p:attrNameLst>
                                      </p:cBhvr>
                                      <p:to>
                                        <p:strVal val="visible"/>
                                      </p:to>
                                    </p:set>
                                    <p:anim calcmode="lin" valueType="num">
                                      <p:cBhvr additive="base">
                                        <p:cTn id="57" dur="500" fill="hold"/>
                                        <p:tgtEl>
                                          <p:spTgt spid="183299">
                                            <p:txEl>
                                              <p:pRg st="5" end="5"/>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83299">
                                            <p:txEl>
                                              <p:pRg st="5" end="5"/>
                                            </p:tx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183300">
                                            <p:txEl>
                                              <p:pRg st="5" end="5"/>
                                            </p:txEl>
                                          </p:spTgt>
                                        </p:tgtEl>
                                        <p:attrNameLst>
                                          <p:attrName>style.visibility</p:attrName>
                                        </p:attrNameLst>
                                      </p:cBhvr>
                                      <p:to>
                                        <p:strVal val="visible"/>
                                      </p:to>
                                    </p:set>
                                    <p:anim calcmode="lin" valueType="num">
                                      <p:cBhvr additive="base">
                                        <p:cTn id="61" dur="500" fill="hold"/>
                                        <p:tgtEl>
                                          <p:spTgt spid="183300">
                                            <p:txEl>
                                              <p:pRg st="5" end="5"/>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8330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uiExpand="1" build="p" bldLvl="2" autoUpdateAnimBg="0"/>
      <p:bldP spid="183300" grpId="0" uiExpand="1"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nvPr>
        </p:nvSpPr>
        <p:spPr>
          <a:xfrm>
            <a:off x="457200" y="465138"/>
            <a:ext cx="3886200" cy="454025"/>
          </a:xfrm>
        </p:spPr>
        <p:txBody>
          <a:bodyPr wrap="square" tIns="45720" bIns="45720" anchor="t"/>
          <a:lstStyle/>
          <a:p>
            <a:pPr eaLnBrk="1" hangingPunct="1"/>
            <a:r>
              <a:rPr lang="en-US" sz="3100" b="0" smtClean="0"/>
              <a:t>NOT ALWAYS ABOUT YOU</a:t>
            </a:r>
            <a:endParaRPr lang="en-US" b="0" smtClean="0"/>
          </a:p>
        </p:txBody>
      </p:sp>
      <p:sp>
        <p:nvSpPr>
          <p:cNvPr id="184323" name="Rectangle 3"/>
          <p:cNvSpPr>
            <a:spLocks noGrp="1" noChangeArrowheads="1"/>
          </p:cNvSpPr>
          <p:nvPr>
            <p:ph type="body" idx="4294967295"/>
          </p:nvPr>
        </p:nvSpPr>
        <p:spPr>
          <a:xfrm>
            <a:off x="1066800" y="1600200"/>
            <a:ext cx="7620000" cy="4300538"/>
          </a:xfrm>
        </p:spPr>
        <p:txBody>
          <a:bodyPr/>
          <a:lstStyle/>
          <a:p>
            <a:pPr eaLnBrk="1" hangingPunct="1"/>
            <a:r>
              <a:rPr lang="en-US" sz="2400" smtClean="0"/>
              <a:t>There is one word that often dominates our vocabulary</a:t>
            </a:r>
          </a:p>
          <a:p>
            <a:pPr eaLnBrk="1" hangingPunct="1"/>
            <a:endParaRPr lang="en-US" sz="2400" smtClean="0"/>
          </a:p>
          <a:p>
            <a:pPr eaLnBrk="1" hangingPunct="1"/>
            <a:endParaRPr lang="en-US" sz="2400" smtClean="0"/>
          </a:p>
          <a:p>
            <a:pPr eaLnBrk="1" hangingPunct="1"/>
            <a:r>
              <a:rPr lang="en-US" sz="2400" smtClean="0"/>
              <a:t>When you are using verbal communication, think before you speak; if your initial sentence includes </a:t>
            </a:r>
            <a:r>
              <a:rPr lang="en-US" sz="2400" i="1" smtClean="0"/>
              <a:t>I</a:t>
            </a:r>
            <a:r>
              <a:rPr lang="en-US" sz="2400" smtClean="0"/>
              <a:t>, try to rephrase your message</a:t>
            </a:r>
          </a:p>
          <a:p>
            <a:pPr eaLnBrk="1" hangingPunct="1"/>
            <a:r>
              <a:rPr lang="en-US" sz="2400" smtClean="0"/>
              <a:t>Focus the conversation on others</a:t>
            </a:r>
          </a:p>
          <a:p>
            <a:pPr eaLnBrk="1" hangingPunct="1"/>
            <a:endParaRPr lang="en-US" sz="2400" smtClean="0"/>
          </a:p>
        </p:txBody>
      </p:sp>
      <p:sp>
        <p:nvSpPr>
          <p:cNvPr id="184324" name="Rectangle 4"/>
          <p:cNvSpPr>
            <a:spLocks noChangeArrowheads="1"/>
          </p:cNvSpPr>
          <p:nvPr/>
        </p:nvSpPr>
        <p:spPr bwMode="auto">
          <a:xfrm>
            <a:off x="2590800" y="2711450"/>
            <a:ext cx="2928938" cy="641350"/>
          </a:xfrm>
          <a:prstGeom prst="rect">
            <a:avLst/>
          </a:prstGeom>
          <a:noFill/>
          <a:ln w="9525">
            <a:noFill/>
            <a:miter lim="800000"/>
            <a:headEnd/>
            <a:tailEnd/>
          </a:ln>
        </p:spPr>
        <p:txBody>
          <a:bodyPr wrap="none" anchor="ctr">
            <a:spAutoFit/>
          </a:bodyPr>
          <a:lstStyle/>
          <a:p>
            <a:r>
              <a:rPr lang="en-US" sz="3600">
                <a:cs typeface="Arial" charset="0"/>
              </a:rPr>
              <a:t>The word is </a:t>
            </a:r>
            <a:r>
              <a:rPr lang="en-US" sz="3600" b="1" i="1">
                <a:cs typeface="Arial" charset="0"/>
              </a:rPr>
              <a: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 calcmode="lin" valueType="num">
                                      <p:cBhvr additive="base">
                                        <p:cTn id="7" dur="500" fill="hold"/>
                                        <p:tgtEl>
                                          <p:spTgt spid="184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24"/>
                                        </p:tgtEl>
                                        <p:attrNameLst>
                                          <p:attrName>style.visibility</p:attrName>
                                        </p:attrNameLst>
                                      </p:cBhvr>
                                      <p:to>
                                        <p:strVal val="visible"/>
                                      </p:to>
                                    </p:set>
                                    <p:anim calcmode="lin" valueType="num">
                                      <p:cBhvr additive="base">
                                        <p:cTn id="13" dur="500" fill="hold"/>
                                        <p:tgtEl>
                                          <p:spTgt spid="184324"/>
                                        </p:tgtEl>
                                        <p:attrNameLst>
                                          <p:attrName>ppt_x</p:attrName>
                                        </p:attrNameLst>
                                      </p:cBhvr>
                                      <p:tavLst>
                                        <p:tav tm="0">
                                          <p:val>
                                            <p:strVal val="0-#ppt_w/2"/>
                                          </p:val>
                                        </p:tav>
                                        <p:tav tm="100000">
                                          <p:val>
                                            <p:strVal val="#ppt_x"/>
                                          </p:val>
                                        </p:tav>
                                      </p:tavLst>
                                    </p:anim>
                                    <p:anim calcmode="lin" valueType="num">
                                      <p:cBhvr additive="base">
                                        <p:cTn id="14" dur="500" fill="hold"/>
                                        <p:tgtEl>
                                          <p:spTgt spid="1843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anim calcmode="lin" valueType="num">
                                      <p:cBhvr additive="base">
                                        <p:cTn id="19" dur="500" fill="hold"/>
                                        <p:tgtEl>
                                          <p:spTgt spid="1843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23">
                                            <p:txEl>
                                              <p:pRg st="4" end="4"/>
                                            </p:txEl>
                                          </p:spTgt>
                                        </p:tgtEl>
                                        <p:attrNameLst>
                                          <p:attrName>style.visibility</p:attrName>
                                        </p:attrNameLst>
                                      </p:cBhvr>
                                      <p:to>
                                        <p:strVal val="visible"/>
                                      </p:to>
                                    </p:set>
                                    <p:anim calcmode="lin" valueType="num">
                                      <p:cBhvr additive="base">
                                        <p:cTn id="25" dur="500" fill="hold"/>
                                        <p:tgtEl>
                                          <p:spTgt spid="1843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uiExpand="1" build="p" autoUpdateAnimBg="0"/>
      <p:bldP spid="18432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838200" y="304800"/>
            <a:ext cx="8153400" cy="1295400"/>
          </a:xfrm>
        </p:spPr>
        <p:txBody>
          <a:bodyPr wrap="square" tIns="45720" bIns="45720" anchor="t"/>
          <a:lstStyle/>
          <a:p>
            <a:pPr eaLnBrk="1" hangingPunct="1"/>
            <a:r>
              <a:rPr lang="en-US" sz="2600" b="0" smtClean="0"/>
              <a:t>WORKPLACE COMMUNICATION and its CHANNELS</a:t>
            </a:r>
          </a:p>
        </p:txBody>
      </p:sp>
      <p:sp>
        <p:nvSpPr>
          <p:cNvPr id="21506" name="Rectangle 3"/>
          <p:cNvSpPr>
            <a:spLocks noGrp="1" noChangeArrowheads="1"/>
          </p:cNvSpPr>
          <p:nvPr>
            <p:ph type="body" idx="4294967295"/>
          </p:nvPr>
        </p:nvSpPr>
        <p:spPr>
          <a:xfrm>
            <a:off x="990600" y="1447800"/>
            <a:ext cx="7378700" cy="3806825"/>
          </a:xfrm>
        </p:spPr>
        <p:txBody>
          <a:bodyPr/>
          <a:lstStyle/>
          <a:p>
            <a:pPr eaLnBrk="1" hangingPunct="1"/>
            <a:r>
              <a:rPr lang="en-US" sz="3000" smtClean="0"/>
              <a:t>Effective communication is vital to business</a:t>
            </a:r>
            <a:endParaRPr lang="en-US" sz="1700" smtClean="0"/>
          </a:p>
          <a:p>
            <a:pPr marL="669925" lvl="1" indent="-325438" eaLnBrk="1" hangingPunct="1"/>
            <a:r>
              <a:rPr lang="en-US" sz="2700" smtClean="0"/>
              <a:t>Improving communication skills is an ongoing process</a:t>
            </a:r>
            <a:endParaRPr lang="en-US" sz="1300" smtClean="0"/>
          </a:p>
          <a:p>
            <a:pPr eaLnBrk="1" hangingPunct="1"/>
            <a:r>
              <a:rPr lang="en-US" sz="3000" smtClean="0"/>
              <a:t>Information is power</a:t>
            </a:r>
            <a:endParaRPr lang="en-US" sz="1700" smtClean="0"/>
          </a:p>
          <a:p>
            <a:pPr marL="669925" lvl="1" indent="-325438" eaLnBrk="1" hangingPunct="1"/>
            <a:r>
              <a:rPr lang="en-US" sz="2700" smtClean="0"/>
              <a:t>The goal is to over-communicate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506">
                                            <p:txEl>
                                              <p:pRg st="1" end="1"/>
                                            </p:txEl>
                                          </p:spTgt>
                                        </p:tgtEl>
                                        <p:attrNameLst>
                                          <p:attrName>style.visibility</p:attrName>
                                        </p:attrNameLst>
                                      </p:cBhvr>
                                      <p:to>
                                        <p:strVal val="visible"/>
                                      </p:to>
                                    </p:set>
                                    <p:anim calcmode="lin" valueType="num">
                                      <p:cBhvr additive="base">
                                        <p:cTn id="11" dur="500" fill="hold"/>
                                        <p:tgtEl>
                                          <p:spTgt spid="2150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 calcmode="lin" valueType="num">
                                      <p:cBhvr additive="base">
                                        <p:cTn id="17" dur="500" fill="hold"/>
                                        <p:tgtEl>
                                          <p:spTgt spid="21506">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506">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1506">
                                            <p:txEl>
                                              <p:pRg st="3" end="3"/>
                                            </p:txEl>
                                          </p:spTgt>
                                        </p:tgtEl>
                                        <p:attrNameLst>
                                          <p:attrName>style.visibility</p:attrName>
                                        </p:attrNameLst>
                                      </p:cBhvr>
                                      <p:to>
                                        <p:strVal val="visible"/>
                                      </p:to>
                                    </p:set>
                                    <p:anim calcmode="lin" valueType="num">
                                      <p:cBhvr additive="base">
                                        <p:cTn id="21" dur="500" fill="hold"/>
                                        <p:tgtEl>
                                          <p:spTgt spid="21506">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150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838200" y="304800"/>
            <a:ext cx="8305800" cy="1295400"/>
          </a:xfrm>
        </p:spPr>
        <p:txBody>
          <a:bodyPr wrap="square" tIns="45720" bIns="45720" anchor="t"/>
          <a:lstStyle/>
          <a:p>
            <a:pPr eaLnBrk="1" hangingPunct="1"/>
            <a:r>
              <a:rPr lang="en-US" sz="2600" b="0" smtClean="0"/>
              <a:t>WORKPLACE COMMUNICATION </a:t>
            </a:r>
            <a:br>
              <a:rPr lang="en-US" sz="2600" b="0" smtClean="0"/>
            </a:br>
            <a:r>
              <a:rPr lang="en-US" sz="2600" b="0" smtClean="0"/>
              <a:t>and its CHANNELS</a:t>
            </a:r>
          </a:p>
        </p:txBody>
      </p:sp>
      <p:sp>
        <p:nvSpPr>
          <p:cNvPr id="23554" name="Rectangle 3"/>
          <p:cNvSpPr>
            <a:spLocks noGrp="1" noChangeArrowheads="1"/>
          </p:cNvSpPr>
          <p:nvPr>
            <p:ph type="body" idx="4294967295"/>
          </p:nvPr>
        </p:nvSpPr>
        <p:spPr>
          <a:xfrm>
            <a:off x="1066800" y="1524000"/>
            <a:ext cx="7696200" cy="4648200"/>
          </a:xfrm>
        </p:spPr>
        <p:txBody>
          <a:bodyPr/>
          <a:lstStyle/>
          <a:p>
            <a:pPr eaLnBrk="1" hangingPunct="1"/>
            <a:r>
              <a:rPr lang="en-US" sz="2400" b="1" smtClean="0"/>
              <a:t>Formal communication:</a:t>
            </a:r>
            <a:r>
              <a:rPr lang="en-US" sz="2400" smtClean="0"/>
              <a:t> communication that occurs through the formal lines of authority</a:t>
            </a:r>
            <a:endParaRPr lang="en-US" sz="2400" b="1" smtClean="0"/>
          </a:p>
          <a:p>
            <a:pPr eaLnBrk="1" hangingPunct="1"/>
            <a:r>
              <a:rPr lang="en-US" sz="2400" b="1" smtClean="0"/>
              <a:t>Informal communication</a:t>
            </a:r>
            <a:r>
              <a:rPr lang="en-US" sz="2400" smtClean="0"/>
              <a:t>: communication that occurs among individuals without regard to the formal lines of authority</a:t>
            </a:r>
            <a:endParaRPr lang="en-US" sz="2400" b="1" smtClean="0"/>
          </a:p>
          <a:p>
            <a:pPr eaLnBrk="1" hangingPunct="1"/>
            <a:r>
              <a:rPr lang="en-US" sz="2400" smtClean="0"/>
              <a:t>Regardless of which channel is used, you have an obligation to share</a:t>
            </a:r>
          </a:p>
          <a:p>
            <a:pPr marL="669925" lvl="1" indent="-325438" eaLnBrk="1" hangingPunct="1"/>
            <a:r>
              <a:rPr lang="en-US" sz="2100" smtClean="0"/>
              <a:t>timely and relevant information</a:t>
            </a:r>
          </a:p>
          <a:p>
            <a:pPr marL="669925" lvl="1" indent="-325438" eaLnBrk="1" hangingPunct="1"/>
            <a:r>
              <a:rPr lang="en-US" sz="2100" smtClean="0"/>
              <a:t>with the appropriate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3554">
                                            <p:txEl>
                                              <p:pRg st="3" end="3"/>
                                            </p:txEl>
                                          </p:spTgt>
                                        </p:tgtEl>
                                        <p:attrNameLst>
                                          <p:attrName>style.visibility</p:attrName>
                                        </p:attrNameLst>
                                      </p:cBhvr>
                                      <p:to>
                                        <p:strVal val="visible"/>
                                      </p:to>
                                    </p:set>
                                    <p:anim calcmode="lin" valueType="num">
                                      <p:cBhvr additive="base">
                                        <p:cTn id="23" dur="500" fill="hold"/>
                                        <p:tgtEl>
                                          <p:spTgt spid="23554">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3554">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3554">
                                            <p:txEl>
                                              <p:pRg st="4" end="4"/>
                                            </p:txEl>
                                          </p:spTgt>
                                        </p:tgtEl>
                                        <p:attrNameLst>
                                          <p:attrName>style.visibility</p:attrName>
                                        </p:attrNameLst>
                                      </p:cBhvr>
                                      <p:to>
                                        <p:strVal val="visible"/>
                                      </p:to>
                                    </p:set>
                                    <p:anim calcmode="lin" valueType="num">
                                      <p:cBhvr additive="base">
                                        <p:cTn id="27" dur="500" fill="hold"/>
                                        <p:tgtEl>
                                          <p:spTgt spid="2355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55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1109663" y="228600"/>
            <a:ext cx="7366000" cy="1143000"/>
          </a:xfrm>
        </p:spPr>
        <p:txBody>
          <a:bodyPr wrap="square" tIns="45720" bIns="45720" anchor="t"/>
          <a:lstStyle/>
          <a:p>
            <a:pPr eaLnBrk="1" hangingPunct="1"/>
            <a:r>
              <a:rPr lang="en-US" sz="2600" b="0" smtClean="0"/>
              <a:t>WORKPLACE COMMUNICATION and its CHANNELS</a:t>
            </a:r>
          </a:p>
        </p:txBody>
      </p:sp>
      <p:sp>
        <p:nvSpPr>
          <p:cNvPr id="25602" name="Rectangle 3"/>
          <p:cNvSpPr>
            <a:spLocks noGrp="1" noChangeArrowheads="1"/>
          </p:cNvSpPr>
          <p:nvPr>
            <p:ph type="body" idx="4294967295"/>
          </p:nvPr>
        </p:nvSpPr>
        <p:spPr>
          <a:xfrm>
            <a:off x="914400" y="1447800"/>
            <a:ext cx="7620000" cy="4114800"/>
          </a:xfrm>
        </p:spPr>
        <p:txBody>
          <a:bodyPr/>
          <a:lstStyle/>
          <a:p>
            <a:pPr eaLnBrk="1" hangingPunct="1">
              <a:spcBef>
                <a:spcPct val="0"/>
              </a:spcBef>
              <a:buSzPct val="120000"/>
              <a:buFont typeface="Wingdings" pitchFamily="2" charset="2"/>
              <a:buChar char="§"/>
            </a:pPr>
            <a:r>
              <a:rPr lang="en-US" sz="3000" b="1" smtClean="0"/>
              <a:t>Formal Communication</a:t>
            </a:r>
            <a:r>
              <a:rPr lang="en-US" sz="3000" smtClean="0"/>
              <a:t>: Communication that occurs through formal lines of authority</a:t>
            </a:r>
            <a:r>
              <a:rPr lang="en-US" b="1" smtClean="0">
                <a:solidFill>
                  <a:schemeClr val="tx2"/>
                </a:solidFill>
              </a:rPr>
              <a:t> </a:t>
            </a:r>
          </a:p>
          <a:p>
            <a:pPr marL="669925" lvl="1" indent="-325438" eaLnBrk="1" hangingPunct="1">
              <a:spcBef>
                <a:spcPct val="0"/>
              </a:spcBef>
              <a:buClr>
                <a:schemeClr val="tx2"/>
              </a:buClr>
            </a:pPr>
            <a:r>
              <a:rPr lang="en-US" b="1" smtClean="0">
                <a:solidFill>
                  <a:schemeClr val="tx2"/>
                </a:solidFill>
              </a:rPr>
              <a:t>Vertical communication</a:t>
            </a:r>
            <a:r>
              <a:rPr lang="en-US" smtClean="0"/>
              <a:t>—up or down the organization chart</a:t>
            </a:r>
          </a:p>
          <a:p>
            <a:pPr marL="669925" lvl="1" indent="-325438" eaLnBrk="1" hangingPunct="1">
              <a:buClr>
                <a:schemeClr val="tx2"/>
              </a:buClr>
            </a:pPr>
            <a:r>
              <a:rPr lang="en-US" b="1" smtClean="0">
                <a:solidFill>
                  <a:schemeClr val="tx2"/>
                </a:solidFill>
              </a:rPr>
              <a:t>Horizontal communication</a:t>
            </a:r>
            <a:r>
              <a:rPr lang="en-US" smtClean="0"/>
              <a:t>—occurring among individuals at the same or close organizational levels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anim calcmode="lin" valueType="num">
                                      <p:cBhvr additive="base">
                                        <p:cTn id="11" dur="500" fill="hold"/>
                                        <p:tgtEl>
                                          <p:spTgt spid="2560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5602">
                                            <p:txEl>
                                              <p:pRg st="2" end="2"/>
                                            </p:txEl>
                                          </p:spTgt>
                                        </p:tgtEl>
                                        <p:attrNameLst>
                                          <p:attrName>style.visibility</p:attrName>
                                        </p:attrNameLst>
                                      </p:cBhvr>
                                      <p:to>
                                        <p:strVal val="visible"/>
                                      </p:to>
                                    </p:set>
                                    <p:anim calcmode="lin" valueType="num">
                                      <p:cBhvr additive="base">
                                        <p:cTn id="15" dur="500" fill="hold"/>
                                        <p:tgtEl>
                                          <p:spTgt spid="2560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6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609600" y="228600"/>
            <a:ext cx="3276600" cy="1066800"/>
          </a:xfrm>
        </p:spPr>
        <p:txBody>
          <a:bodyPr wrap="square" tIns="45720" bIns="45720" anchor="t"/>
          <a:lstStyle/>
          <a:p>
            <a:pPr eaLnBrk="1" hangingPunct="1">
              <a:tabLst>
                <a:tab pos="2574925" algn="l"/>
              </a:tabLst>
            </a:pPr>
            <a:r>
              <a:rPr lang="en-US" sz="2000" smtClean="0"/>
              <a:t>WORKPLACE COMMUNICATION and its CHANNELS</a:t>
            </a:r>
          </a:p>
        </p:txBody>
      </p:sp>
      <p:sp>
        <p:nvSpPr>
          <p:cNvPr id="27650" name="Rectangle 3"/>
          <p:cNvSpPr>
            <a:spLocks noGrp="1" noChangeArrowheads="1"/>
          </p:cNvSpPr>
          <p:nvPr>
            <p:ph type="body" idx="4294967295"/>
          </p:nvPr>
        </p:nvSpPr>
        <p:spPr>
          <a:xfrm>
            <a:off x="990600" y="1676400"/>
            <a:ext cx="7620000" cy="4419600"/>
          </a:xfrm>
        </p:spPr>
        <p:txBody>
          <a:bodyPr/>
          <a:lstStyle/>
          <a:p>
            <a:pPr eaLnBrk="1" hangingPunct="1">
              <a:lnSpc>
                <a:spcPct val="90000"/>
              </a:lnSpc>
            </a:pPr>
            <a:r>
              <a:rPr lang="en-US" b="1" smtClean="0"/>
              <a:t>Informal Communication</a:t>
            </a:r>
            <a:r>
              <a:rPr lang="en-US" smtClean="0"/>
              <a:t>: Communication that occurs among individuals without regard to the formal lines of authority</a:t>
            </a:r>
          </a:p>
          <a:p>
            <a:pPr eaLnBrk="1" hangingPunct="1">
              <a:lnSpc>
                <a:spcPct val="90000"/>
              </a:lnSpc>
            </a:pPr>
            <a:r>
              <a:rPr lang="en-US" sz="3000" smtClean="0"/>
              <a:t>Grapevine</a:t>
            </a:r>
          </a:p>
          <a:p>
            <a:pPr marL="669925" lvl="1" indent="-325438" eaLnBrk="1" hangingPunct="1">
              <a:lnSpc>
                <a:spcPct val="90000"/>
              </a:lnSpc>
            </a:pPr>
            <a:r>
              <a:rPr lang="en-US" smtClean="0"/>
              <a:t>Not 100% accurate</a:t>
            </a:r>
          </a:p>
          <a:p>
            <a:pPr marL="669925" lvl="1" indent="-325438" eaLnBrk="1" hangingPunct="1">
              <a:lnSpc>
                <a:spcPct val="90000"/>
              </a:lnSpc>
            </a:pPr>
            <a:r>
              <a:rPr lang="en-US" smtClean="0"/>
              <a:t>Do not contribute negative information</a:t>
            </a:r>
          </a:p>
          <a:p>
            <a:pPr marL="669925" lvl="1" indent="-325438" eaLnBrk="1" hangingPunct="1">
              <a:lnSpc>
                <a:spcPct val="90000"/>
              </a:lnSpc>
            </a:pPr>
            <a:r>
              <a:rPr lang="en-US" smtClean="0"/>
              <a:t>Clarify inaccurate information/rumors</a:t>
            </a:r>
          </a:p>
          <a:p>
            <a:pPr marL="669925" lvl="1" indent="-325438" eaLnBrk="1" hangingPunct="1">
              <a:lnSpc>
                <a:spcPct val="90000"/>
              </a:lnSpc>
            </a:pPr>
            <a:r>
              <a:rPr lang="en-US" smtClean="0"/>
              <a:t>Do not make assumptions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 calcmode="lin" valueType="num">
                                      <p:cBhvr additive="base">
                                        <p:cTn id="13" dur="500" fill="hold"/>
                                        <p:tgtEl>
                                          <p:spTgt spid="2765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0">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 calcmode="lin" valueType="num">
                                      <p:cBhvr additive="base">
                                        <p:cTn id="17" dur="500" fill="hold"/>
                                        <p:tgtEl>
                                          <p:spTgt spid="2765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7650">
                                            <p:txEl>
                                              <p:pRg st="3" end="3"/>
                                            </p:txEl>
                                          </p:spTgt>
                                        </p:tgtEl>
                                        <p:attrNameLst>
                                          <p:attrName>style.visibility</p:attrName>
                                        </p:attrNameLst>
                                      </p:cBhvr>
                                      <p:to>
                                        <p:strVal val="visible"/>
                                      </p:to>
                                    </p:set>
                                    <p:anim calcmode="lin" valueType="num">
                                      <p:cBhvr additive="base">
                                        <p:cTn id="21" dur="500" fill="hold"/>
                                        <p:tgtEl>
                                          <p:spTgt spid="2765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650">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7650">
                                            <p:txEl>
                                              <p:pRg st="4" end="4"/>
                                            </p:txEl>
                                          </p:spTgt>
                                        </p:tgtEl>
                                        <p:attrNameLst>
                                          <p:attrName>style.visibility</p:attrName>
                                        </p:attrNameLst>
                                      </p:cBhvr>
                                      <p:to>
                                        <p:strVal val="visible"/>
                                      </p:to>
                                    </p:set>
                                    <p:anim calcmode="lin" valueType="num">
                                      <p:cBhvr additive="base">
                                        <p:cTn id="25" dur="500" fill="hold"/>
                                        <p:tgtEl>
                                          <p:spTgt spid="2765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0">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7650">
                                            <p:txEl>
                                              <p:pRg st="5" end="5"/>
                                            </p:txEl>
                                          </p:spTgt>
                                        </p:tgtEl>
                                        <p:attrNameLst>
                                          <p:attrName>style.visibility</p:attrName>
                                        </p:attrNameLst>
                                      </p:cBhvr>
                                      <p:to>
                                        <p:strVal val="visible"/>
                                      </p:to>
                                    </p:set>
                                    <p:anim calcmode="lin" valueType="num">
                                      <p:cBhvr additive="base">
                                        <p:cTn id="29" dur="500" fill="hold"/>
                                        <p:tgtEl>
                                          <p:spTgt spid="27650">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765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762000" y="274638"/>
            <a:ext cx="8153400" cy="1173162"/>
          </a:xfrm>
        </p:spPr>
        <p:txBody>
          <a:bodyPr wrap="square" tIns="45720" bIns="45720" anchor="t"/>
          <a:lstStyle/>
          <a:p>
            <a:pPr eaLnBrk="1" hangingPunct="1"/>
            <a:r>
              <a:rPr lang="en-US" sz="2600" b="0" smtClean="0"/>
              <a:t>WORKPLACE COMMUNICATION</a:t>
            </a:r>
            <a:br>
              <a:rPr lang="en-US" sz="2600" b="0" smtClean="0"/>
            </a:br>
            <a:r>
              <a:rPr lang="en-US" sz="2600" b="0" smtClean="0"/>
              <a:t>and its CHANNELS</a:t>
            </a:r>
          </a:p>
        </p:txBody>
      </p:sp>
      <p:sp>
        <p:nvSpPr>
          <p:cNvPr id="29698" name="Rectangle 3"/>
          <p:cNvSpPr>
            <a:spLocks noGrp="1" noChangeArrowheads="1"/>
          </p:cNvSpPr>
          <p:nvPr>
            <p:ph type="body" idx="4294967295"/>
          </p:nvPr>
        </p:nvSpPr>
        <p:spPr>
          <a:xfrm>
            <a:off x="1066800" y="1524000"/>
            <a:ext cx="7696200" cy="4411663"/>
          </a:xfrm>
        </p:spPr>
        <p:txBody>
          <a:bodyPr/>
          <a:lstStyle/>
          <a:p>
            <a:pPr eaLnBrk="1" hangingPunct="1"/>
            <a:r>
              <a:rPr lang="en-US" b="1" smtClean="0"/>
              <a:t>Gossip</a:t>
            </a:r>
            <a:r>
              <a:rPr lang="en-US" smtClean="0"/>
              <a:t>: an informal communication network where personal and/or inappropriate information about individuals is shared</a:t>
            </a:r>
          </a:p>
          <a:p>
            <a:pPr marL="669925" lvl="1" indent="-325438" eaLnBrk="1" hangingPunct="1"/>
            <a:r>
              <a:rPr lang="en-US" smtClean="0"/>
              <a:t>Gossip is hurtful and inappropriate</a:t>
            </a:r>
          </a:p>
          <a:p>
            <a:pPr marL="669925" lvl="1" indent="-325438" eaLnBrk="1" hangingPunct="1"/>
            <a:r>
              <a:rPr lang="en-US" smtClean="0"/>
              <a:t>Gossip is a form of disrespect</a:t>
            </a:r>
          </a:p>
          <a:p>
            <a:pPr marL="669925" lvl="1" indent="-325438" eaLnBrk="1" hangingPunct="1"/>
            <a:r>
              <a:rPr lang="en-US" smtClean="0"/>
              <a:t>Defend coworkers</a:t>
            </a:r>
          </a:p>
          <a:p>
            <a:pPr marL="669925" lvl="1" indent="-325438" eaLnBrk="1" hangingPunct="1"/>
            <a:r>
              <a:rPr lang="en-US" smtClean="0"/>
              <a:t>Clarify misinformation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9698">
                                            <p:txEl>
                                              <p:pRg st="1" end="1"/>
                                            </p:txEl>
                                          </p:spTgt>
                                        </p:tgtEl>
                                        <p:attrNameLst>
                                          <p:attrName>style.visibility</p:attrName>
                                        </p:attrNameLst>
                                      </p:cBhvr>
                                      <p:to>
                                        <p:strVal val="visible"/>
                                      </p:to>
                                    </p:set>
                                    <p:anim calcmode="lin" valueType="num">
                                      <p:cBhvr additive="base">
                                        <p:cTn id="11" dur="500" fill="hold"/>
                                        <p:tgtEl>
                                          <p:spTgt spid="2969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969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9698">
                                            <p:txEl>
                                              <p:pRg st="2" end="2"/>
                                            </p:txEl>
                                          </p:spTgt>
                                        </p:tgtEl>
                                        <p:attrNameLst>
                                          <p:attrName>style.visibility</p:attrName>
                                        </p:attrNameLst>
                                      </p:cBhvr>
                                      <p:to>
                                        <p:strVal val="visible"/>
                                      </p:to>
                                    </p:set>
                                    <p:anim calcmode="lin" valueType="num">
                                      <p:cBhvr additive="base">
                                        <p:cTn id="15" dur="500" fill="hold"/>
                                        <p:tgtEl>
                                          <p:spTgt spid="29698">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698">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9698">
                                            <p:txEl>
                                              <p:pRg st="3" end="3"/>
                                            </p:txEl>
                                          </p:spTgt>
                                        </p:tgtEl>
                                        <p:attrNameLst>
                                          <p:attrName>style.visibility</p:attrName>
                                        </p:attrNameLst>
                                      </p:cBhvr>
                                      <p:to>
                                        <p:strVal val="visible"/>
                                      </p:to>
                                    </p:set>
                                    <p:anim calcmode="lin" valueType="num">
                                      <p:cBhvr additive="base">
                                        <p:cTn id="19" dur="500" fill="hold"/>
                                        <p:tgtEl>
                                          <p:spTgt spid="2969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8">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9698">
                                            <p:txEl>
                                              <p:pRg st="4" end="4"/>
                                            </p:txEl>
                                          </p:spTgt>
                                        </p:tgtEl>
                                        <p:attrNameLst>
                                          <p:attrName>style.visibility</p:attrName>
                                        </p:attrNameLst>
                                      </p:cBhvr>
                                      <p:to>
                                        <p:strVal val="visible"/>
                                      </p:to>
                                    </p:set>
                                    <p:anim calcmode="lin" valueType="num">
                                      <p:cBhvr additive="base">
                                        <p:cTn id="23" dur="500" fill="hold"/>
                                        <p:tgtEl>
                                          <p:spTgt spid="29698">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969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990600" y="644525"/>
            <a:ext cx="7729538" cy="727075"/>
          </a:xfrm>
        </p:spPr>
        <p:txBody>
          <a:bodyPr wrap="square" tIns="45720" bIns="45720" anchor="t"/>
          <a:lstStyle/>
          <a:p>
            <a:pPr eaLnBrk="1" hangingPunct="1"/>
            <a:r>
              <a:rPr lang="en-US" sz="2600" b="0" smtClean="0"/>
              <a:t>THE COMMUNICATION PROCESS</a:t>
            </a:r>
          </a:p>
        </p:txBody>
      </p:sp>
      <p:sp>
        <p:nvSpPr>
          <p:cNvPr id="31746" name="Rectangle 3"/>
          <p:cNvSpPr>
            <a:spLocks noGrp="1" noChangeArrowheads="1"/>
          </p:cNvSpPr>
          <p:nvPr>
            <p:ph type="body" idx="4294967295"/>
          </p:nvPr>
        </p:nvSpPr>
        <p:spPr>
          <a:xfrm>
            <a:off x="474663" y="1292225"/>
            <a:ext cx="8159750" cy="3355975"/>
          </a:xfrm>
        </p:spPr>
        <p:txBody>
          <a:bodyPr/>
          <a:lstStyle/>
          <a:p>
            <a:pPr algn="ctr" eaLnBrk="1" hangingPunct="1">
              <a:buFontTx/>
              <a:buNone/>
            </a:pPr>
            <a:r>
              <a:rPr lang="en-US" sz="3300" smtClean="0"/>
              <a:t>The process of a sender transmitting a message to an individual (receiver) with the purpose of creating mutual understanding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 fill="hold"/>
                                        <p:tgtEl>
                                          <p:spTgt spid="317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TotalTime>
  <Words>1656</Words>
  <Application>Microsoft Office PowerPoint</Application>
  <PresentationFormat>On-screen Show (4:3)</PresentationFormat>
  <Paragraphs>292</Paragraphs>
  <Slides>38</Slides>
  <Notes>38</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38</vt:i4>
      </vt:variant>
    </vt:vector>
  </HeadingPairs>
  <TitlesOfParts>
    <vt:vector size="47" baseType="lpstr">
      <vt:lpstr>Arial</vt:lpstr>
      <vt:lpstr>ＭＳ Ｐゴシック</vt:lpstr>
      <vt:lpstr>Tahoma</vt:lpstr>
      <vt:lpstr>Wingdings</vt:lpstr>
      <vt:lpstr>Times New Roman</vt:lpstr>
      <vt:lpstr>Palace Script MT</vt:lpstr>
      <vt:lpstr>Lucida Handwriting</vt:lpstr>
      <vt:lpstr>Template</vt:lpstr>
      <vt:lpstr>Template</vt:lpstr>
      <vt:lpstr>Chapter 9</vt:lpstr>
      <vt:lpstr>Slide 2</vt:lpstr>
      <vt:lpstr>OBJECTIVES</vt:lpstr>
      <vt:lpstr>WORKPLACE COMMUNICATION and its CHANNELS</vt:lpstr>
      <vt:lpstr>WORKPLACE COMMUNICATION  and its CHANNELS</vt:lpstr>
      <vt:lpstr>WORKPLACE COMMUNICATION and its CHANNELS</vt:lpstr>
      <vt:lpstr>WORKPLACE COMMUNICATION and its CHANNELS</vt:lpstr>
      <vt:lpstr>WORKPLACE COMMUNICATION and its CHANNELS</vt:lpstr>
      <vt:lpstr>THE COMMUNICATION PROCESS</vt:lpstr>
      <vt:lpstr>THE COMMUNICATION PROCESS</vt:lpstr>
      <vt:lpstr>THE COMMUNICATION PROCESS</vt:lpstr>
      <vt:lpstr>TALK IT OUT</vt:lpstr>
      <vt:lpstr>THE COMMUNICATION PROCESS Communication Media</vt:lpstr>
      <vt:lpstr>VERBAL COMMUNICATION</vt:lpstr>
      <vt:lpstr>TALK IT OUT</vt:lpstr>
      <vt:lpstr>NON-VERBAL COMMUNICATION</vt:lpstr>
      <vt:lpstr>NON-VERBAL COMMUNICATION Emotions at Work</vt:lpstr>
      <vt:lpstr>WRITTEN COMMUNICATION</vt:lpstr>
      <vt:lpstr>WRITTEN COMMUNICATION</vt:lpstr>
      <vt:lpstr>WRITTEN COMMUNICATION</vt:lpstr>
      <vt:lpstr>THE BUSINESS LETTER</vt:lpstr>
      <vt:lpstr>Slide 22</vt:lpstr>
      <vt:lpstr>Figure 9-3</vt:lpstr>
      <vt:lpstr>THE BUSINESS MEMO</vt:lpstr>
      <vt:lpstr>Slide 25</vt:lpstr>
      <vt:lpstr>Figure 9-5</vt:lpstr>
      <vt:lpstr>THE THANK-YOU NOTE</vt:lpstr>
      <vt:lpstr>Slide 28</vt:lpstr>
      <vt:lpstr>THE THANK-YOU NOTE</vt:lpstr>
      <vt:lpstr>DOCUMENTATION</vt:lpstr>
      <vt:lpstr>DOCUMENTATION</vt:lpstr>
      <vt:lpstr>PRESENTATIONS</vt:lpstr>
      <vt:lpstr>PRESENTATIONS</vt:lpstr>
      <vt:lpstr>PRESENTATIONS</vt:lpstr>
      <vt:lpstr>SLANG and FOUL LANGUAGE </vt:lpstr>
      <vt:lpstr>Slide 36</vt:lpstr>
      <vt:lpstr>POTENTIALLY OFFENSIVE NAMES</vt:lpstr>
      <vt:lpstr>NOT ALWAYS ABOUT YOU</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Megan Tighe</dc:creator>
  <cp:lastModifiedBy>Tanika Henderson</cp:lastModifiedBy>
  <cp:revision>52</cp:revision>
  <dcterms:created xsi:type="dcterms:W3CDTF">2009-10-15T23:19:02Z</dcterms:created>
  <dcterms:modified xsi:type="dcterms:W3CDTF">2012-02-14T19:28:50Z</dcterms:modified>
</cp:coreProperties>
</file>