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9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5" r:id="rId32"/>
    <p:sldId id="289" r:id="rId33"/>
    <p:sldId id="290" r:id="rId34"/>
    <p:sldId id="291" r:id="rId35"/>
    <p:sldId id="292" r:id="rId36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17" autoAdjust="0"/>
  </p:normalViewPr>
  <p:slideViewPr>
    <p:cSldViewPr>
      <p:cViewPr varScale="1">
        <p:scale>
          <a:sx n="76" d="100"/>
          <a:sy n="76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DE3B9B32-552E-44A7-A39A-3A69B20C3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9438"/>
            <a:ext cx="510063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875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78875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DA2CFAD-5954-40D3-BAF5-6DA1ADE46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9525"/>
            <a:ext cx="91440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494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52400" y="6397625"/>
            <a:ext cx="4114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chemeClr val="bg1"/>
                </a:solidFill>
              </a:rPr>
              <a:t>Professionalism, 3</a:t>
            </a:r>
            <a:r>
              <a:rPr lang="en-US" sz="1400" baseline="30000">
                <a:solidFill>
                  <a:schemeClr val="bg1"/>
                </a:solidFill>
              </a:rPr>
              <a:t>rd</a:t>
            </a:r>
            <a:r>
              <a:rPr lang="en-US" sz="1400">
                <a:solidFill>
                  <a:schemeClr val="bg1"/>
                </a:solidFill>
              </a:rPr>
              <a:t> Edition</a:t>
            </a:r>
          </a:p>
          <a:p>
            <a:pPr eaLnBrk="0" hangingPunct="0">
              <a:defRPr/>
            </a:pPr>
            <a:r>
              <a:rPr lang="en-US" sz="1400">
                <a:solidFill>
                  <a:schemeClr val="bg1"/>
                </a:solidFill>
              </a:rPr>
              <a:t>Lydia E. Anderson &amp; Sandra Bolt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619625" y="6400800"/>
            <a:ext cx="444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© 2013 by Pearson Higher Education, Inc</a:t>
            </a:r>
            <a:br>
              <a:rPr lang="en-US" sz="120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/>
          <a:lstStyle/>
          <a:p>
            <a:pPr algn="l" eaLnBrk="1" hangingPunct="1"/>
            <a:r>
              <a:rPr lang="en-US" smtClean="0"/>
              <a:t>Chapter 7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25663"/>
            <a:ext cx="4097338" cy="41036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QUALITY ORGANIZATIONS AND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LINES OF AUTHORITY </a:t>
            </a:r>
            <a:br>
              <a:rPr lang="en-US" sz="2600" b="0" smtClean="0"/>
            </a:br>
            <a:r>
              <a:rPr lang="en-US" sz="2600" b="0" smtClean="0"/>
              <a:t>Major Organizational 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79248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Divisions: </a:t>
            </a:r>
            <a:r>
              <a:rPr lang="en-US" sz="2400" smtClean="0"/>
              <a:t>major functions within a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Departments:</a:t>
            </a:r>
            <a:r>
              <a:rPr lang="en-US" sz="2400" smtClean="0"/>
              <a:t> carry out specific functions within divisions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Key business functions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Finance and accounting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Human resource management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Operations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Information systems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Marketing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Legal counsel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17513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LINES OF AUTHORITY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696200" cy="4343400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chemeClr val="tx2"/>
                </a:solidFill>
              </a:rPr>
              <a:t>Finance and Accounting Department: </a:t>
            </a:r>
            <a:r>
              <a:rPr lang="en-US" smtClean="0"/>
              <a:t>department responsible for securing the distribution and growth of a company’s financial assets </a:t>
            </a:r>
          </a:p>
          <a:p>
            <a:pPr marL="669925" lvl="1" indent="-325438" eaLnBrk="1" hangingPunct="1"/>
            <a:r>
              <a:rPr lang="en-US" sz="2700" b="1" smtClean="0">
                <a:solidFill>
                  <a:schemeClr val="tx2"/>
                </a:solidFill>
              </a:rPr>
              <a:t>Capital budget: </a:t>
            </a:r>
            <a:r>
              <a:rPr lang="en-US" sz="2700" smtClean="0"/>
              <a:t>long-term investments</a:t>
            </a:r>
          </a:p>
          <a:p>
            <a:pPr marL="669925" lvl="1" indent="-325438" eaLnBrk="1" hangingPunct="1"/>
            <a:r>
              <a:rPr lang="en-US" sz="2700" b="1" smtClean="0">
                <a:solidFill>
                  <a:schemeClr val="tx2"/>
                </a:solidFill>
              </a:rPr>
              <a:t>Operational budget: </a:t>
            </a:r>
            <a:r>
              <a:rPr lang="en-US" sz="2700" smtClean="0"/>
              <a:t>short-term items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242175" cy="3505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Human Resources</a:t>
            </a:r>
            <a:r>
              <a:rPr lang="en-US" smtClean="0"/>
              <a:t>: responsible for recruiting, hiring, training, evaluating, compensating, promoting, and terminating employees</a:t>
            </a:r>
          </a:p>
          <a:p>
            <a:pPr lvl="1" eaLnBrk="1" hangingPunct="1"/>
            <a:r>
              <a:rPr lang="en-US" smtClean="0"/>
              <a:t>Deals with the employee (people) side of business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44525"/>
            <a:ext cx="7366000" cy="6508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LINES OF AUTHORITY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000" b="1">
                <a:solidFill>
                  <a:schemeClr val="tx2"/>
                </a:solidFill>
                <a:cs typeface="Arial" charset="0"/>
              </a:rPr>
              <a:t>Operations: </a:t>
            </a:r>
            <a:r>
              <a:rPr lang="en-US">
                <a:cs typeface="Arial" charset="0"/>
              </a:rPr>
              <a:t>deals with the production and distribution of the company’s product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000" b="1">
                <a:solidFill>
                  <a:schemeClr val="tx2"/>
                </a:solidFill>
                <a:cs typeface="Arial" charset="0"/>
              </a:rPr>
              <a:t>Information Systems (IS): </a:t>
            </a:r>
            <a:r>
              <a:rPr lang="en-US">
                <a:cs typeface="Arial" charset="0"/>
              </a:rPr>
              <a:t>deals with electronic management of information within an organization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400">
                <a:cs typeface="Arial" charset="0"/>
              </a:rPr>
              <a:t>Routinely back-up files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400">
                <a:cs typeface="Arial" charset="0"/>
              </a:rPr>
              <a:t>Empty electronic trash bin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400">
                <a:cs typeface="Arial" charset="0"/>
              </a:rPr>
              <a:t>Conduct routine virus checks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400">
                <a:cs typeface="Arial" charset="0"/>
              </a:rPr>
              <a:t>Responsible for reported computer viruses and system problems</a:t>
            </a:r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5334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800" b="1" dirty="0">
                <a:solidFill>
                  <a:schemeClr val="tx2"/>
                </a:solidFill>
                <a:cs typeface="Arial" charset="0"/>
              </a:rPr>
              <a:t>LINES OF AUTHORITY </a:t>
            </a:r>
            <a:br>
              <a:rPr lang="en-US" sz="3800" b="1" dirty="0">
                <a:solidFill>
                  <a:schemeClr val="tx2"/>
                </a:solidFill>
                <a:cs typeface="Arial" charset="0"/>
              </a:rPr>
            </a:br>
            <a:endParaRPr lang="en-US" sz="320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964488" cy="46482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2"/>
                </a:solidFill>
              </a:rPr>
              <a:t>Marketing Department: </a:t>
            </a:r>
            <a:r>
              <a:rPr lang="en-US" sz="2400" smtClean="0"/>
              <a:t>responsible for creating, pricing, selling, distributing, and promoting the company’s product</a:t>
            </a:r>
          </a:p>
          <a:p>
            <a:pPr marL="669925" lvl="1" indent="-325438" eaLnBrk="1" hangingPunct="1"/>
            <a:r>
              <a:rPr lang="en-US" sz="2100" smtClean="0"/>
              <a:t>Every employee is a walking billboard for the company</a:t>
            </a:r>
          </a:p>
          <a:p>
            <a:pPr eaLnBrk="1" hangingPunct="1"/>
            <a:r>
              <a:rPr lang="en-US" sz="2400" b="1" smtClean="0">
                <a:solidFill>
                  <a:schemeClr val="tx2"/>
                </a:solidFill>
              </a:rPr>
              <a:t>Legal Counsel:</a:t>
            </a:r>
            <a:r>
              <a:rPr lang="en-US" sz="2400" smtClean="0"/>
              <a:t> handles all legal matters relating to the business</a:t>
            </a:r>
          </a:p>
          <a:p>
            <a:pPr marL="669925" lvl="1" indent="-325438" eaLnBrk="1" hangingPunct="1"/>
            <a:r>
              <a:rPr lang="en-US" sz="2100" smtClean="0"/>
              <a:t>Check with company legal counsel prior to engaging in a contract on behalf of the company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2763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LINES OF AUTHORITY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924800" cy="4530725"/>
          </a:xfrm>
        </p:spPr>
        <p:txBody>
          <a:bodyPr/>
          <a:lstStyle/>
          <a:p>
            <a:pPr eaLnBrk="1" hangingPunct="1"/>
            <a:r>
              <a:rPr lang="en-US" smtClean="0"/>
              <a:t>A building, its employees, and the product produced are major elements that define a company, but a company needs customers to succeed</a:t>
            </a:r>
          </a:p>
          <a:p>
            <a:pPr eaLnBrk="1" hangingPunct="1"/>
            <a:r>
              <a:rPr lang="en-US" smtClean="0"/>
              <a:t>Each job in the company has a purpose </a:t>
            </a:r>
          </a:p>
          <a:p>
            <a:pPr eaLnBrk="1" hangingPunct="1"/>
            <a:r>
              <a:rPr lang="en-US" smtClean="0"/>
              <a:t>Do your best at all times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  <a:br>
              <a:rPr lang="en-US" sz="2600" b="0" smtClean="0"/>
            </a:br>
            <a:r>
              <a:rPr lang="en-US" sz="2600" b="0" smtClean="0"/>
              <a:t>Important Company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6629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300" b="1" smtClean="0"/>
              <a:t>Quality</a:t>
            </a:r>
          </a:p>
          <a:p>
            <a:pPr algn="ctr" eaLnBrk="1" hangingPunct="1">
              <a:buFontTx/>
              <a:buNone/>
            </a:pPr>
            <a:r>
              <a:rPr lang="en-US" sz="3300" b="1" smtClean="0"/>
              <a:t>Customer loyalty</a:t>
            </a:r>
          </a:p>
          <a:p>
            <a:pPr algn="ctr" eaLnBrk="1" hangingPunct="1">
              <a:buFontTx/>
              <a:buNone/>
            </a:pPr>
            <a:r>
              <a:rPr lang="en-US" sz="3300" b="1" smtClean="0"/>
              <a:t>Employee loyalty</a:t>
            </a:r>
          </a:p>
          <a:p>
            <a:pPr algn="ctr" eaLnBrk="1" hangingPunct="1">
              <a:buFontTx/>
              <a:buNone/>
            </a:pPr>
            <a:r>
              <a:rPr lang="en-US" sz="3300" b="1" smtClean="0"/>
              <a:t>Profit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  <a:br>
              <a:rPr lang="en-US" sz="2600" b="0" smtClean="0"/>
            </a:br>
            <a:r>
              <a:rPr lang="en-US" sz="2600" b="0" smtClean="0"/>
              <a:t>Quality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Quality</a:t>
            </a:r>
            <a:r>
              <a:rPr lang="en-US" smtClean="0"/>
              <a:t>: a predetermined standard that defines how a product is to be provided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Customers demand quality in the product and from the company’s employees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customers don’t perceive that they have received a quality product, they will not make a repeat 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  <a:br>
              <a:rPr lang="en-US" sz="2600" b="0" smtClean="0"/>
            </a:br>
            <a:r>
              <a:rPr lang="en-US" sz="2600" b="0" smtClean="0"/>
              <a:t>Customer Loyalty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20000" cy="4270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Customers will repeat purchases when they receive value and a quality product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Companies want to build brand loyalty with customers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Customers will be loyal to a company and its products when quality products and customer service are consistently provided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  <a:br>
              <a:rPr lang="en-US" sz="2600" b="0" smtClean="0"/>
            </a:br>
            <a:r>
              <a:rPr lang="en-US" sz="2600" b="0" smtClean="0"/>
              <a:t>Employee Loyalty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Employee loyalty: </a:t>
            </a:r>
            <a:r>
              <a:rPr lang="en-US" smtClean="0"/>
              <a:t>an employee’s obligation to consistently support a company and its mission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 your job and do it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Show respect for company policies, your coworkers, and the company’s 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Promote the company and its products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 not speak poorly of your company, coworkers, or the company’s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543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cs typeface="Arial" charset="0"/>
              </a:rPr>
              <a:t>“There are only two qualities in the world: efficiency and inefficiency, and only two sorts of people: the efficient and the inefficient.”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000">
                <a:cs typeface="Arial" charset="0"/>
              </a:rPr>
              <a:t>George Bernard Shaw</a:t>
            </a:r>
            <a:endParaRPr lang="en-US" sz="400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  <a:br>
              <a:rPr lang="en-US" sz="2600" b="0" smtClean="0"/>
            </a:br>
            <a:r>
              <a:rPr lang="en-US" sz="2600" b="0" smtClean="0"/>
              <a:t>Profits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173913" cy="4186238"/>
          </a:xfrm>
        </p:spPr>
        <p:txBody>
          <a:bodyPr/>
          <a:lstStyle/>
          <a:p>
            <a:pPr eaLnBrk="1" hangingPunct="1"/>
            <a:r>
              <a:rPr lang="en-US" smtClean="0"/>
              <a:t>The success of a company depends on profit</a:t>
            </a:r>
          </a:p>
          <a:p>
            <a:pPr eaLnBrk="1" hangingPunct="1"/>
            <a:r>
              <a:rPr lang="en-US" b="1" smtClean="0"/>
              <a:t>Profit:</a:t>
            </a:r>
            <a:r>
              <a:rPr lang="en-US" smtClean="0"/>
              <a:t> revenue minus expenses</a:t>
            </a:r>
            <a:endParaRPr lang="en-US" b="1" smtClean="0"/>
          </a:p>
          <a:p>
            <a:pPr marL="669925" lvl="1" indent="-325438" eaLnBrk="1" hangingPunct="1"/>
            <a:r>
              <a:rPr lang="en-US" smtClean="0"/>
              <a:t>Revenue: money coming in from sales</a:t>
            </a:r>
          </a:p>
          <a:p>
            <a:pPr marL="669925" lvl="1" indent="-325438" eaLnBrk="1" hangingPunct="1"/>
            <a:r>
              <a:rPr lang="en-US" smtClean="0"/>
              <a:t>Expenses: costs involved in running the business</a:t>
            </a:r>
          </a:p>
          <a:p>
            <a:pPr eaLnBrk="1" hangingPunct="1"/>
            <a:r>
              <a:rPr lang="en-US" smtClean="0"/>
              <a:t>As profits increase, the company can grow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4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TALK IT OUT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735888" cy="4638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Identify common money wasters in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QUALITY AND THE COMPANY</a:t>
            </a:r>
            <a:r>
              <a:rPr lang="en-US" sz="3100" b="0" smtClean="0"/>
              <a:t/>
            </a:r>
            <a:br>
              <a:rPr lang="en-US" sz="3100" b="0" smtClean="0"/>
            </a:br>
            <a:r>
              <a:rPr lang="en-US" sz="2600" b="0" smtClean="0"/>
              <a:t>Product vs. Good vs. Service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1600200"/>
            <a:ext cx="7772400" cy="43434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Product</a:t>
            </a:r>
            <a:r>
              <a:rPr lang="en-US" sz="3200" smtClean="0"/>
              <a:t>: </a:t>
            </a:r>
            <a:r>
              <a:rPr lang="en-US" sz="2600" smtClean="0"/>
              <a:t>what is produced by a company; this can be a good, a service, or both</a:t>
            </a: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Good</a:t>
            </a:r>
            <a:r>
              <a:rPr lang="en-US" sz="3200" smtClean="0"/>
              <a:t>: </a:t>
            </a:r>
            <a:r>
              <a:rPr lang="en-US" sz="2600" smtClean="0"/>
              <a:t>a tangible item, something that you can physically see or touch</a:t>
            </a:r>
          </a:p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Service</a:t>
            </a:r>
            <a:r>
              <a:rPr lang="en-US" sz="3200" smtClean="0"/>
              <a:t>: </a:t>
            </a:r>
            <a:r>
              <a:rPr lang="en-US" sz="2600" smtClean="0"/>
              <a:t>an intangible product, in other words, you cannot touch or see the product</a:t>
            </a:r>
          </a:p>
          <a:p>
            <a:pPr eaLnBrk="1" hangingPunct="1"/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2763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WHO IS THE CUSTOMER?</a:t>
            </a:r>
            <a:endParaRPr lang="en-US" b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2"/>
                </a:solidFill>
              </a:rPr>
              <a:t>Custome</a:t>
            </a:r>
            <a:r>
              <a:rPr lang="en-US" sz="2400" smtClean="0"/>
              <a:t>r: an individual or business that buys or uses the company’s product</a:t>
            </a:r>
          </a:p>
          <a:p>
            <a:pPr eaLnBrk="1" hangingPunct="1"/>
            <a:r>
              <a:rPr lang="en-US" sz="2400" smtClean="0"/>
              <a:t>A company cannot survive without customers</a:t>
            </a:r>
          </a:p>
          <a:p>
            <a:pPr eaLnBrk="1" hangingPunct="1"/>
            <a:r>
              <a:rPr lang="en-US" sz="2400" smtClean="0"/>
              <a:t>Internal customers exist within a company</a:t>
            </a:r>
          </a:p>
          <a:p>
            <a:pPr marL="669925" lvl="1" indent="-325438" eaLnBrk="1" hangingPunct="1"/>
            <a:r>
              <a:rPr lang="en-US" sz="2100" smtClean="0"/>
              <a:t>Coworkers and other departments</a:t>
            </a:r>
          </a:p>
          <a:p>
            <a:pPr eaLnBrk="1" hangingPunct="1"/>
            <a:r>
              <a:rPr lang="en-US" sz="2400" smtClean="0"/>
              <a:t>External customers are individuals who the company serves outside</a:t>
            </a:r>
          </a:p>
          <a:p>
            <a:pPr marL="669925" lvl="1" indent="-325438" eaLnBrk="1" hangingPunct="1"/>
            <a:r>
              <a:rPr lang="en-US" sz="2100" smtClean="0"/>
              <a:t>Customers, vendors, and investors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WHO IS THE CUSTOMER?</a:t>
            </a:r>
            <a:endParaRPr lang="en-US" b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772400" cy="4454525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US" smtClean="0"/>
              <a:t>To create a satisfied customer, you need a high-quality product or service and excellent customer service 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33400" y="3733800"/>
            <a:ext cx="81534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3400" b="1">
              <a:latin typeface="Tahoma" pitchFamily="34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en-US" sz="3600">
                <a:solidFill>
                  <a:schemeClr val="tx2"/>
                </a:solidFill>
                <a:latin typeface="Tahoma" pitchFamily="34" charset="0"/>
                <a:cs typeface="Arial" charset="0"/>
              </a:rPr>
              <a:t>= Quality Products</a:t>
            </a:r>
          </a:p>
          <a:p>
            <a:pPr algn="ctr" eaLnBrk="0" hangingPunct="0">
              <a:defRPr/>
            </a:pPr>
            <a:r>
              <a:rPr lang="en-US" sz="3600">
                <a:solidFill>
                  <a:schemeClr val="tx2"/>
                </a:solidFill>
                <a:latin typeface="Tahoma" pitchFamily="34" charset="0"/>
                <a:cs typeface="Arial" charset="0"/>
              </a:rPr>
              <a:t>= Satisfied, Loyal Customers</a:t>
            </a:r>
          </a:p>
          <a:p>
            <a:pPr algn="ctr" eaLnBrk="0" hangingPunct="0">
              <a:defRPr/>
            </a:pPr>
            <a:r>
              <a:rPr lang="en-US" sz="3600">
                <a:solidFill>
                  <a:schemeClr val="tx2"/>
                </a:solidFill>
                <a:latin typeface="Tahoma" pitchFamily="34" charset="0"/>
                <a:cs typeface="Arial" charset="0"/>
              </a:rPr>
              <a:t>= Profits</a:t>
            </a:r>
          </a:p>
        </p:txBody>
      </p:sp>
      <p:sp>
        <p:nvSpPr>
          <p:cNvPr id="173061" name="Rectangle 13"/>
          <p:cNvSpPr>
            <a:spLocks noChangeArrowheads="1"/>
          </p:cNvSpPr>
          <p:nvPr/>
        </p:nvSpPr>
        <p:spPr bwMode="auto">
          <a:xfrm>
            <a:off x="1219200" y="35814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Tahoma" pitchFamily="34" charset="0"/>
                <a:cs typeface="Arial" charset="0"/>
              </a:rPr>
              <a:t>Quality Employees + Quality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36876" grpId="0"/>
      <p:bldP spid="1730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QUALITY</a:t>
            </a:r>
            <a:endParaRPr lang="en-US" b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924800" cy="4419600"/>
          </a:xfrm>
        </p:spPr>
        <p:txBody>
          <a:bodyPr/>
          <a:lstStyle/>
          <a:p>
            <a:pPr eaLnBrk="1" hangingPunct="1"/>
            <a:r>
              <a:rPr lang="en-US" sz="2400" smtClean="0"/>
              <a:t>When it comes to quality, the expectation of customers is high</a:t>
            </a:r>
          </a:p>
          <a:p>
            <a:pPr eaLnBrk="1" hangingPunct="1"/>
            <a:r>
              <a:rPr lang="en-US" sz="2400" smtClean="0"/>
              <a:t>Customers expect that a product will last</a:t>
            </a:r>
          </a:p>
          <a:p>
            <a:pPr eaLnBrk="1" hangingPunct="1"/>
            <a:r>
              <a:rPr lang="en-US" sz="2400" b="1" smtClean="0"/>
              <a:t>Value: </a:t>
            </a:r>
            <a:r>
              <a:rPr lang="en-US" sz="2400" smtClean="0"/>
              <a:t>when customers believe they are getting a good deal for the price they paid</a:t>
            </a:r>
            <a:endParaRPr lang="en-US" sz="2400" b="1" smtClean="0"/>
          </a:p>
          <a:p>
            <a:pPr lvl="1" eaLnBrk="1" hangingPunct="1"/>
            <a:r>
              <a:rPr lang="en-US" sz="2100" smtClean="0"/>
              <a:t>Customers expect value</a:t>
            </a:r>
          </a:p>
          <a:p>
            <a:pPr lvl="1" eaLnBrk="1" hangingPunct="1"/>
            <a:r>
              <a:rPr lang="en-US" sz="2100" smtClean="0"/>
              <a:t>Customers measure product quality by comparing your product to similar products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CREATIVITY and INNOVATION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47800"/>
            <a:ext cx="8001000" cy="4419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Creativity: </a:t>
            </a:r>
            <a:r>
              <a:rPr lang="en-US" smtClean="0"/>
              <a:t>coming up with a new and unique good, service, or system. A creative person will ask, “what if” instead of being constrained by the barrier of an item’s or service’s original use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Innovation: </a:t>
            </a:r>
            <a:r>
              <a:rPr lang="en-US" smtClean="0"/>
              <a:t>process of turning a creative idea into reality</a:t>
            </a:r>
            <a:endParaRPr 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80772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EXCELLENT CUSTOMER SERVICE DEFINED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924800" cy="4835525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2"/>
                </a:solidFill>
              </a:rPr>
              <a:t>Customer Service: </a:t>
            </a:r>
            <a:r>
              <a:rPr lang="en-US" sz="2600" smtClean="0"/>
              <a:t>the treatment an employee provides a customer</a:t>
            </a:r>
          </a:p>
          <a:p>
            <a:pPr marL="669925" lvl="1" indent="-325438" eaLnBrk="1" hangingPunct="1"/>
            <a:r>
              <a:rPr lang="en-US" sz="2700" smtClean="0"/>
              <a:t>Respect and kindness</a:t>
            </a:r>
          </a:p>
          <a:p>
            <a:pPr marL="669925" lvl="1" indent="-325438" eaLnBrk="1" hangingPunct="1"/>
            <a:r>
              <a:rPr lang="en-US" b="1" smtClean="0">
                <a:solidFill>
                  <a:schemeClr val="tx2"/>
                </a:solidFill>
              </a:rPr>
              <a:t>Competent</a:t>
            </a:r>
            <a:r>
              <a:rPr lang="en-US" smtClean="0"/>
              <a:t>: </a:t>
            </a:r>
            <a:r>
              <a:rPr lang="en-US" sz="2300" smtClean="0"/>
              <a:t>an employee who knows the product his or her company offers</a:t>
            </a:r>
          </a:p>
          <a:p>
            <a:pPr marL="669925" lvl="1" indent="-325438" eaLnBrk="1" hangingPunct="1"/>
            <a:r>
              <a:rPr lang="en-US" b="1" smtClean="0">
                <a:solidFill>
                  <a:schemeClr val="tx2"/>
                </a:solidFill>
              </a:rPr>
              <a:t>Dependable</a:t>
            </a:r>
            <a:r>
              <a:rPr lang="en-US" sz="2300" smtClean="0"/>
              <a:t>: an employee who is reliable and takes responsibility to assist a customer</a:t>
            </a:r>
          </a:p>
          <a:p>
            <a:pPr marL="669925" lvl="1" indent="-325438" eaLnBrk="1" hangingPunct="1"/>
            <a:r>
              <a:rPr lang="en-US" b="1" smtClean="0">
                <a:solidFill>
                  <a:schemeClr val="tx2"/>
                </a:solidFill>
              </a:rPr>
              <a:t>Responsive</a:t>
            </a:r>
            <a:r>
              <a:rPr lang="en-US" smtClean="0"/>
              <a:t>: </a:t>
            </a:r>
            <a:r>
              <a:rPr lang="en-US" sz="2300" smtClean="0"/>
              <a:t>an employee that provides a customer personal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10668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EXCELLENT CUSTOMER SERVICE</a:t>
            </a:r>
            <a:br>
              <a:rPr lang="en-US" sz="2600" b="0" smtClean="0"/>
            </a:br>
            <a:r>
              <a:rPr lang="en-US" sz="2600" b="0" smtClean="0"/>
              <a:t>Impressions</a:t>
            </a:r>
            <a:r>
              <a:rPr lang="en-US" sz="3100" b="0" smtClean="0"/>
              <a:t> </a:t>
            </a:r>
            <a:br>
              <a:rPr lang="en-US" sz="3100" b="0" smtClean="0"/>
            </a:br>
            <a:endParaRPr lang="en-US" sz="2800" b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 soon as a customer comes in contact with a business, an opinion is formed about that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 is only one first impression, so it must be good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appearance of the building and/or employees can be the reason a customer comes to your company in the first place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501650"/>
          </a:xfrm>
        </p:spPr>
        <p:txBody>
          <a:bodyPr wrap="square" tIns="45720" bIns="45720" anchor="t"/>
          <a:lstStyle/>
          <a:p>
            <a:pPr eaLnBrk="1" hangingPunct="1"/>
            <a:r>
              <a:rPr lang="en-US" b="0" smtClean="0"/>
              <a:t>TALK IT OUT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62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What customer body language would indicate a customer needs help and what body language would indicate a customer wants to be left alone?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3075"/>
            <a:ext cx="8229600" cy="446088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OBJECTIVES</a:t>
            </a:r>
            <a:endParaRPr lang="en-US" b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924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Define </a:t>
            </a:r>
            <a:r>
              <a:rPr lang="en-US" sz="2000" i="1" smtClean="0"/>
              <a:t>productivity </a:t>
            </a:r>
            <a:r>
              <a:rPr lang="en-US" sz="2000" smtClean="0"/>
              <a:t>and its impact on organizational success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Identify and define </a:t>
            </a:r>
            <a:r>
              <a:rPr lang="en-US" sz="2000" i="1" smtClean="0"/>
              <a:t>directional statements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Know the various types of plans used in an organization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Define the primary business functions and their purpose in an organization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Define </a:t>
            </a:r>
            <a:r>
              <a:rPr lang="en-US" sz="2000" i="1" smtClean="0"/>
              <a:t>quality </a:t>
            </a:r>
            <a:r>
              <a:rPr lang="en-US" sz="2000" smtClean="0"/>
              <a:t>and its importance in business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State the difference between </a:t>
            </a:r>
            <a:r>
              <a:rPr lang="en-US" sz="2000" i="1" smtClean="0"/>
              <a:t>a product, a good</a:t>
            </a:r>
            <a:r>
              <a:rPr lang="en-US" sz="2000" smtClean="0"/>
              <a:t>, and </a:t>
            </a:r>
            <a:r>
              <a:rPr lang="en-US" sz="2000" i="1" smtClean="0"/>
              <a:t>a service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Define </a:t>
            </a:r>
            <a:r>
              <a:rPr lang="en-US" sz="2000" i="1" smtClean="0"/>
              <a:t>creativity </a:t>
            </a:r>
            <a:r>
              <a:rPr lang="en-US" sz="2000" smtClean="0"/>
              <a:t>and </a:t>
            </a:r>
            <a:r>
              <a:rPr lang="en-US" sz="2000" i="1" smtClean="0"/>
              <a:t>innovation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Identify and describe the importance of </a:t>
            </a:r>
            <a:r>
              <a:rPr lang="en-US" sz="2000" i="1" smtClean="0"/>
              <a:t>customers </a:t>
            </a:r>
            <a:r>
              <a:rPr lang="en-US" sz="2000" smtClean="0"/>
              <a:t>and </a:t>
            </a:r>
            <a:r>
              <a:rPr lang="en-US" sz="2000" i="1" smtClean="0"/>
              <a:t>customer service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Describe how to handle a difficult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001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THE IMPACT OF CUSTOMER SERVICE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924800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Get to know your customers</a:t>
            </a:r>
          </a:p>
          <a:p>
            <a:pPr eaLnBrk="1" hangingPunct="1"/>
            <a:r>
              <a:rPr lang="en-US" sz="2400" smtClean="0"/>
              <a:t>Excellent customer service is the biggest reason customers return</a:t>
            </a:r>
          </a:p>
          <a:p>
            <a:pPr eaLnBrk="1" hangingPunct="1"/>
            <a:r>
              <a:rPr lang="en-US" sz="2400" smtClean="0"/>
              <a:t>Build a relationship with the customer that will make him or her loyal to you and your business</a:t>
            </a:r>
          </a:p>
          <a:p>
            <a:pPr eaLnBrk="1" hangingPunct="1"/>
            <a:r>
              <a:rPr lang="en-US" sz="2400" smtClean="0"/>
              <a:t>A business needs satisfied customers to not only make repeat purchases, but also to tell others about their favorable experience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501650"/>
          </a:xfrm>
        </p:spPr>
        <p:txBody>
          <a:bodyPr wrap="square" tIns="45720" bIns="45720" anchor="t"/>
          <a:lstStyle/>
          <a:p>
            <a:pPr eaLnBrk="1" hangingPunct="1"/>
            <a:r>
              <a:rPr lang="en-US" b="0" smtClean="0"/>
              <a:t>TALK IT OUT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62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Discuss the difference between a service and customer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THE DIFFICULT CUSTOMER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80010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“The customer is always right”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mtClean="0"/>
              <a:t>The customer may not be right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mtClean="0"/>
              <a:t>Although the customer may be wrong, adopt an attitude that the customer is unhappy and do all you can to help the customer solve the problem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mtClean="0"/>
              <a:t>Have patience and sympathize with the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THE DIFFICULT CUSTOMER</a:t>
            </a:r>
            <a:br>
              <a:rPr lang="en-US" sz="2600" b="0" smtClean="0"/>
            </a:br>
            <a:r>
              <a:rPr lang="en-US" sz="2200" b="0" smtClean="0"/>
              <a:t>Tips for Handling the Customer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6962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000" b="1" i="1" smtClean="0"/>
              <a:t>Stay calm, let the customer talk, and listen for facts</a:t>
            </a:r>
            <a:r>
              <a:rPr lang="en-US" sz="2000" smtClean="0"/>
              <a:t>—let the customer vent for a few minutes, do not interrupt or say “please calm down:” do not take harsh words personally</a:t>
            </a:r>
            <a:endParaRPr lang="en-US" sz="2000" b="1" i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000" b="1" i="1" smtClean="0"/>
              <a:t>Watch body language</a:t>
            </a:r>
            <a:r>
              <a:rPr lang="en-US" sz="2000" smtClean="0"/>
              <a:t>—tone of voice, eye contact, and arm movement; if you feel a customer has the potential to become violent or physically abusive, immediately seek assistance</a:t>
            </a:r>
            <a:endParaRPr lang="en-US" sz="2000" b="1" i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000" b="1" i="1" smtClean="0"/>
              <a:t>Acknowledge the customer’s frustration</a:t>
            </a:r>
            <a:r>
              <a:rPr lang="en-US" sz="2000" smtClean="0"/>
              <a:t>—say, “I can understand why you are upset,” and summarize the concern to let him or her know you understand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3525"/>
            <a:ext cx="8034338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THE DIFFICULT CUSTOMER</a:t>
            </a:r>
            <a:br>
              <a:rPr lang="en-US" sz="2600" b="0" smtClean="0"/>
            </a:br>
            <a:r>
              <a:rPr lang="en-US" sz="2200" b="0" smtClean="0"/>
              <a:t>Tips for Handling the Customer </a:t>
            </a:r>
            <a:r>
              <a:rPr lang="en-US" sz="2200" smtClean="0"/>
              <a:t>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i="1" smtClean="0"/>
              <a:t>Make sure the problem gets solved</a:t>
            </a:r>
            <a:r>
              <a:rPr lang="en-US" sz="2400" smtClean="0"/>
              <a:t>—try to take care of the problem</a:t>
            </a:r>
            <a:r>
              <a:rPr lang="en-US" sz="2400" b="1" i="1" smtClean="0"/>
              <a:t> </a:t>
            </a:r>
            <a:r>
              <a:rPr lang="en-US" sz="2400" smtClean="0"/>
              <a:t>yourself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smtClean="0"/>
              <a:t>Know company policy</a:t>
            </a:r>
            <a:r>
              <a:rPr lang="en-US" sz="2400" smtClean="0"/>
              <a:t>—if a customer challenges a policy, calmly and politely explain the purpose of the policy</a:t>
            </a: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i="1" smtClean="0"/>
              <a:t>Expect conflict, but do not accept abuse</a:t>
            </a:r>
            <a:r>
              <a:rPr lang="en-US" sz="2400" smtClean="0"/>
              <a:t>—if a customer shows aggressiveness or is cursing, politely tell that customer you cannot help until he or she is able to treat you in a respectful manner; if he or she continues the inappropriate behavior, immediately call a supervisor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TALK IT OUT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If a customer is angry with a raised voice, what would you say to that customer?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PRODUCTIVITY IN THE WORKPLACE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772400" cy="4191000"/>
          </a:xfrm>
        </p:spPr>
        <p:txBody>
          <a:bodyPr/>
          <a:lstStyle/>
          <a:p>
            <a:pPr eaLnBrk="1" hangingPunct="1"/>
            <a:r>
              <a:rPr lang="en-US" b="1" smtClean="0"/>
              <a:t>Productivity: </a:t>
            </a:r>
            <a:r>
              <a:rPr lang="en-US" smtClean="0"/>
              <a:t>to perform a function that adds value to the company</a:t>
            </a:r>
          </a:p>
          <a:p>
            <a:pPr eaLnBrk="1" hangingPunct="1"/>
            <a:r>
              <a:rPr lang="en-US" smtClean="0"/>
              <a:t>Whatever you produce (output) should add value to the company</a:t>
            </a:r>
          </a:p>
          <a:p>
            <a:pPr eaLnBrk="1" hangingPunct="1"/>
            <a:r>
              <a:rPr lang="en-US" smtClean="0"/>
              <a:t>Productivity at work starts with:</a:t>
            </a:r>
          </a:p>
          <a:p>
            <a:pPr marL="669925" lvl="1" indent="-325438" eaLnBrk="1" hangingPunct="1"/>
            <a:r>
              <a:rPr lang="en-US" smtClean="0"/>
              <a:t>Ethics</a:t>
            </a:r>
          </a:p>
          <a:p>
            <a:pPr marL="669925" lvl="1" indent="-325438" eaLnBrk="1" hangingPunct="1"/>
            <a:r>
              <a:rPr lang="en-US" smtClean="0"/>
              <a:t>Attitude</a:t>
            </a:r>
          </a:p>
          <a:p>
            <a:pPr marL="669925" lvl="1" indent="-325438" eaLnBrk="1" hangingPunct="1"/>
            <a:r>
              <a:rPr lang="en-US" smtClean="0"/>
              <a:t>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PRODUCTIVITY IN THE WORKPLACE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762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Mission Statement: </a:t>
            </a:r>
            <a:r>
              <a:rPr lang="en-US" smtClean="0"/>
              <a:t>a statement of purpose (what and why)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Vision Statement: </a:t>
            </a:r>
            <a:r>
              <a:rPr lang="en-US" smtClean="0"/>
              <a:t>a company’s viable view of the future (where)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Values Statement: </a:t>
            </a:r>
            <a:r>
              <a:rPr lang="en-US" smtClean="0"/>
              <a:t>standard of behavior (how)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Directional Statements: </a:t>
            </a:r>
            <a:r>
              <a:rPr lang="en-US" smtClean="0"/>
              <a:t>foundation for why a company exists and how it will operate (mission, vision, and value)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8077200" cy="167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PRODUCTIVITY IN THE WORKPLACE</a:t>
            </a:r>
            <a:br>
              <a:rPr lang="en-US" sz="2600" b="0" smtClean="0"/>
            </a:br>
            <a:r>
              <a:rPr lang="en-US" sz="2600" b="0" smtClean="0"/>
              <a:t>Company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4663" y="1625600"/>
            <a:ext cx="8115300" cy="4249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Strategy: </a:t>
            </a:r>
            <a:r>
              <a:rPr lang="en-US" sz="2200" smtClean="0"/>
              <a:t>outlines major goals and objectives and serves as a company roadmap </a:t>
            </a:r>
            <a:endParaRPr lang="en-US" sz="22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Strategic plan: </a:t>
            </a:r>
            <a:r>
              <a:rPr lang="en-US" sz="2200" smtClean="0"/>
              <a:t>a formal document that identifies how the company will secure, organize, utilize, and monitor its resources </a:t>
            </a:r>
            <a:endParaRPr lang="en-US" sz="2200" smtClean="0">
              <a:solidFill>
                <a:srgbClr val="33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Company resources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Human (employees)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Fiscal (financial)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100" smtClean="0"/>
              <a:t>Capital (long-term investments)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914400" y="277813"/>
            <a:ext cx="8229600" cy="1855787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PRODUCTIVITY IN THE WORKPLACE</a:t>
            </a:r>
            <a:br>
              <a:rPr lang="en-US" sz="2600" b="0" smtClean="0"/>
            </a:br>
            <a:r>
              <a:rPr lang="en-US" sz="2200" b="0" smtClean="0"/>
              <a:t>Company Strategy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2057400"/>
            <a:ext cx="7378700" cy="38401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Goal</a:t>
            </a:r>
            <a:r>
              <a:rPr lang="en-US" smtClean="0"/>
              <a:t>: broad statement or aim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Objectives</a:t>
            </a:r>
            <a:r>
              <a:rPr lang="en-US" smtClean="0"/>
              <a:t>: </a:t>
            </a:r>
            <a:r>
              <a:rPr lang="en-US" i="1" smtClean="0"/>
              <a:t>short-term goals (</a:t>
            </a:r>
            <a:r>
              <a:rPr lang="en-US" smtClean="0"/>
              <a:t>activities) that support a goal; objectives have timelines and are measurable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LINES OF AUTHORITY</a:t>
            </a:r>
          </a:p>
        </p:txBody>
      </p:sp>
      <p:sp>
        <p:nvSpPr>
          <p:cNvPr id="10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371600"/>
            <a:ext cx="2438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900" b="1" smtClean="0">
                <a:solidFill>
                  <a:schemeClr val="tx2"/>
                </a:solidFill>
              </a:rPr>
              <a:t>Organizational structure: </a:t>
            </a:r>
            <a:r>
              <a:rPr lang="en-US" sz="1900" smtClean="0"/>
              <a:t>the way a company is organized 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b="1" smtClean="0">
                <a:solidFill>
                  <a:schemeClr val="tx2"/>
                </a:solidFill>
              </a:rPr>
              <a:t>Organization chart:</a:t>
            </a:r>
            <a:r>
              <a:rPr lang="en-US" sz="1900" smtClean="0"/>
              <a:t> a graphic display of the formal lines of authority.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sz="2000" smtClean="0"/>
              <a:t>Identifies key functions within the company</a:t>
            </a:r>
          </a:p>
        </p:txBody>
      </p:sp>
      <p:grpSp>
        <p:nvGrpSpPr>
          <p:cNvPr id="29699" name="Organization Chart 4"/>
          <p:cNvGrpSpPr>
            <a:grpSpLocks/>
          </p:cNvGrpSpPr>
          <p:nvPr/>
        </p:nvGrpSpPr>
        <p:grpSpPr bwMode="auto">
          <a:xfrm>
            <a:off x="3505200" y="762000"/>
            <a:ext cx="5410200" cy="5181600"/>
            <a:chOff x="284" y="1499"/>
            <a:chExt cx="7153" cy="2886"/>
          </a:xfrm>
        </p:grpSpPr>
        <p:cxnSp>
          <p:nvCxnSpPr>
            <p:cNvPr id="29701" name="_s1028"/>
            <p:cNvCxnSpPr>
              <a:cxnSpLocks noChangeShapeType="1"/>
              <a:stCxn id="29725" idx="1"/>
              <a:endCxn id="29722" idx="2"/>
            </p:cNvCxnSpPr>
            <p:nvPr/>
          </p:nvCxnSpPr>
          <p:spPr bwMode="auto">
            <a:xfrm rot="10800000">
              <a:off x="5196" y="2959"/>
              <a:ext cx="255" cy="1198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02" name="_s1029"/>
            <p:cNvCxnSpPr>
              <a:cxnSpLocks noChangeShapeType="1"/>
              <a:stCxn id="29724" idx="1"/>
              <a:endCxn id="29722" idx="2"/>
            </p:cNvCxnSpPr>
            <p:nvPr/>
          </p:nvCxnSpPr>
          <p:spPr bwMode="auto">
            <a:xfrm rot="10800000">
              <a:off x="5196" y="2959"/>
              <a:ext cx="255" cy="485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03" name="_s1030"/>
            <p:cNvCxnSpPr>
              <a:cxnSpLocks noChangeShapeType="1"/>
              <a:stCxn id="29723" idx="0"/>
              <a:endCxn id="29717" idx="2"/>
            </p:cNvCxnSpPr>
            <p:nvPr/>
          </p:nvCxnSpPr>
          <p:spPr bwMode="auto">
            <a:xfrm rot="-5400000">
              <a:off x="6648" y="2518"/>
              <a:ext cx="257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04" name="_s1031"/>
            <p:cNvCxnSpPr>
              <a:cxnSpLocks noChangeShapeType="1"/>
              <a:stCxn id="29722" idx="0"/>
              <a:endCxn id="29716" idx="2"/>
            </p:cNvCxnSpPr>
            <p:nvPr/>
          </p:nvCxnSpPr>
          <p:spPr bwMode="auto">
            <a:xfrm rot="-5400000">
              <a:off x="5067" y="2518"/>
              <a:ext cx="257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05" name="_s1032"/>
            <p:cNvCxnSpPr>
              <a:cxnSpLocks noChangeShapeType="1"/>
              <a:stCxn id="29721" idx="0"/>
              <a:endCxn id="29715" idx="2"/>
            </p:cNvCxnSpPr>
            <p:nvPr/>
          </p:nvCxnSpPr>
          <p:spPr bwMode="auto">
            <a:xfrm rot="5400000" flipH="1">
              <a:off x="3667" y="2239"/>
              <a:ext cx="257" cy="56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06" name="_s1033"/>
            <p:cNvCxnSpPr>
              <a:cxnSpLocks noChangeShapeType="1"/>
              <a:stCxn id="29720" idx="0"/>
              <a:endCxn id="29715" idx="2"/>
            </p:cNvCxnSpPr>
            <p:nvPr/>
          </p:nvCxnSpPr>
          <p:spPr bwMode="auto">
            <a:xfrm rot="-5400000">
              <a:off x="3107" y="2239"/>
              <a:ext cx="257" cy="56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07" name="_s1034"/>
            <p:cNvCxnSpPr>
              <a:cxnSpLocks noChangeShapeType="1"/>
              <a:stCxn id="29719" idx="0"/>
              <a:endCxn id="29714" idx="2"/>
            </p:cNvCxnSpPr>
            <p:nvPr/>
          </p:nvCxnSpPr>
          <p:spPr bwMode="auto">
            <a:xfrm rot="5400000" flipH="1">
              <a:off x="1428" y="2239"/>
              <a:ext cx="257" cy="56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08" name="_s1035"/>
            <p:cNvCxnSpPr>
              <a:cxnSpLocks noChangeShapeType="1"/>
              <a:stCxn id="29718" idx="0"/>
              <a:endCxn id="29714" idx="2"/>
            </p:cNvCxnSpPr>
            <p:nvPr/>
          </p:nvCxnSpPr>
          <p:spPr bwMode="auto">
            <a:xfrm rot="-5400000">
              <a:off x="868" y="2239"/>
              <a:ext cx="257" cy="56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09" name="_s1036"/>
            <p:cNvCxnSpPr>
              <a:cxnSpLocks noChangeShapeType="1"/>
              <a:stCxn id="29717" idx="0"/>
              <a:endCxn id="29713" idx="2"/>
            </p:cNvCxnSpPr>
            <p:nvPr/>
          </p:nvCxnSpPr>
          <p:spPr bwMode="auto">
            <a:xfrm rot="5400000" flipH="1">
              <a:off x="5272" y="541"/>
              <a:ext cx="257" cy="275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10" name="_s1037"/>
            <p:cNvCxnSpPr>
              <a:cxnSpLocks noChangeShapeType="1"/>
              <a:stCxn id="29716" idx="0"/>
              <a:endCxn id="29713" idx="2"/>
            </p:cNvCxnSpPr>
            <p:nvPr/>
          </p:nvCxnSpPr>
          <p:spPr bwMode="auto">
            <a:xfrm rot="5400000" flipH="1">
              <a:off x="4482" y="1331"/>
              <a:ext cx="257" cy="117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11" name="_s1038"/>
            <p:cNvCxnSpPr>
              <a:cxnSpLocks noChangeShapeType="1"/>
              <a:stCxn id="29715" idx="0"/>
              <a:endCxn id="29713" idx="2"/>
            </p:cNvCxnSpPr>
            <p:nvPr/>
          </p:nvCxnSpPr>
          <p:spPr bwMode="auto">
            <a:xfrm rot="-5400000">
              <a:off x="3642" y="1661"/>
              <a:ext cx="257" cy="510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712" name="_s1039"/>
            <p:cNvCxnSpPr>
              <a:cxnSpLocks noChangeShapeType="1"/>
              <a:stCxn id="29714" idx="0"/>
              <a:endCxn id="29713" idx="2"/>
            </p:cNvCxnSpPr>
            <p:nvPr/>
          </p:nvCxnSpPr>
          <p:spPr bwMode="auto">
            <a:xfrm rot="-5400000">
              <a:off x="2523" y="541"/>
              <a:ext cx="257" cy="2749"/>
            </a:xfrm>
            <a:prstGeom prst="bentConnector3">
              <a:avLst>
                <a:gd name="adj1" fmla="val 2482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29713" name="_s1040"/>
            <p:cNvSpPr>
              <a:spLocks noChangeArrowheads="1"/>
            </p:cNvSpPr>
            <p:nvPr/>
          </p:nvSpPr>
          <p:spPr bwMode="auto">
            <a:xfrm>
              <a:off x="3593" y="14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648" tIns="13822" rIns="27648" bIns="13822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President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14" name="_s1041"/>
            <p:cNvSpPr>
              <a:spLocks noChangeArrowheads="1"/>
            </p:cNvSpPr>
            <p:nvPr/>
          </p:nvSpPr>
          <p:spPr bwMode="auto">
            <a:xfrm>
              <a:off x="614" y="2044"/>
              <a:ext cx="1323" cy="346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648" tIns="13822" rIns="27648" bIns="13822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Marketing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Vice President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15" name="_s1042"/>
            <p:cNvSpPr>
              <a:spLocks noChangeArrowheads="1"/>
            </p:cNvSpPr>
            <p:nvPr/>
          </p:nvSpPr>
          <p:spPr bwMode="auto">
            <a:xfrm>
              <a:off x="2854" y="2044"/>
              <a:ext cx="1323" cy="346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648" tIns="13822" rIns="27648" bIns="13822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Operations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Vice President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16" name="_s1043"/>
            <p:cNvSpPr>
              <a:spLocks noChangeArrowheads="1"/>
            </p:cNvSpPr>
            <p:nvPr/>
          </p:nvSpPr>
          <p:spPr bwMode="auto">
            <a:xfrm>
              <a:off x="4534" y="2044"/>
              <a:ext cx="1323" cy="346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648" tIns="13822" rIns="27648" bIns="13822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Finance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Vice President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17" name="_s1044"/>
            <p:cNvSpPr>
              <a:spLocks noChangeArrowheads="1"/>
            </p:cNvSpPr>
            <p:nvPr/>
          </p:nvSpPr>
          <p:spPr bwMode="auto">
            <a:xfrm>
              <a:off x="6114" y="2044"/>
              <a:ext cx="1323" cy="346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648" tIns="13822" rIns="27648" bIns="13822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Mgmt. Info. Systems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Vice President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18" name="_s1045"/>
            <p:cNvSpPr>
              <a:spLocks noChangeArrowheads="1"/>
            </p:cNvSpPr>
            <p:nvPr/>
          </p:nvSpPr>
          <p:spPr bwMode="auto">
            <a:xfrm>
              <a:off x="284" y="2647"/>
              <a:ext cx="863" cy="31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2099" tIns="16049" rIns="32099" bIns="16049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Sales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19" name="_s1046"/>
            <p:cNvSpPr>
              <a:spLocks noChangeArrowheads="1"/>
            </p:cNvSpPr>
            <p:nvPr/>
          </p:nvSpPr>
          <p:spPr bwMode="auto">
            <a:xfrm>
              <a:off x="1404" y="2647"/>
              <a:ext cx="863" cy="31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2099" tIns="16049" rIns="32099" bIns="16049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Advertising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20" name="_s1047"/>
            <p:cNvSpPr>
              <a:spLocks noChangeArrowheads="1"/>
            </p:cNvSpPr>
            <p:nvPr/>
          </p:nvSpPr>
          <p:spPr bwMode="auto">
            <a:xfrm>
              <a:off x="2524" y="2647"/>
              <a:ext cx="863" cy="31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3787" tIns="16894" rIns="33787" bIns="16894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Production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21" name="_s1048"/>
            <p:cNvSpPr>
              <a:spLocks noChangeArrowheads="1"/>
            </p:cNvSpPr>
            <p:nvPr/>
          </p:nvSpPr>
          <p:spPr bwMode="auto">
            <a:xfrm>
              <a:off x="3644" y="2647"/>
              <a:ext cx="863" cy="31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4479" tIns="17239" rIns="34479" bIns="17239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Distribution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22" name="_s1049"/>
            <p:cNvSpPr>
              <a:spLocks noChangeArrowheads="1"/>
            </p:cNvSpPr>
            <p:nvPr/>
          </p:nvSpPr>
          <p:spPr bwMode="auto">
            <a:xfrm>
              <a:off x="4764" y="2647"/>
              <a:ext cx="863" cy="31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7480" tIns="18737" rIns="37480" bIns="18737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Accounting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Director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23" name="_s1050"/>
            <p:cNvSpPr>
              <a:spLocks noChangeArrowheads="1"/>
            </p:cNvSpPr>
            <p:nvPr/>
          </p:nvSpPr>
          <p:spPr bwMode="auto">
            <a:xfrm>
              <a:off x="6344" y="2647"/>
              <a:ext cx="863" cy="31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8241" tIns="19121" rIns="38241" bIns="19121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Computer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24" name="_s1051"/>
            <p:cNvSpPr>
              <a:spLocks noChangeArrowheads="1"/>
            </p:cNvSpPr>
            <p:nvPr/>
          </p:nvSpPr>
          <p:spPr bwMode="auto">
            <a:xfrm>
              <a:off x="5452" y="3216"/>
              <a:ext cx="863" cy="456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8241" tIns="19121" rIns="38241" bIns="19121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Accounts 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Receivable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Supervisor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9725" name="_s1052"/>
            <p:cNvSpPr>
              <a:spLocks noChangeArrowheads="1"/>
            </p:cNvSpPr>
            <p:nvPr/>
          </p:nvSpPr>
          <p:spPr bwMode="auto">
            <a:xfrm>
              <a:off x="5452" y="3929"/>
              <a:ext cx="863" cy="456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2966" tIns="21483" rIns="42966" bIns="21483" anchor="ctr"/>
            <a:lstStyle/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Accounts 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Payable</a:t>
              </a:r>
            </a:p>
            <a:p>
              <a:pPr algn="ctr"/>
              <a:r>
                <a:rPr lang="en-US" sz="700">
                  <a:solidFill>
                    <a:srgbClr val="000000"/>
                  </a:solidFill>
                  <a:cs typeface="Arial" charset="0"/>
                </a:rPr>
                <a:t>Supervisor</a:t>
              </a:r>
              <a:endParaRPr lang="en-US" sz="2200"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5448300" y="57277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Figure 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3"/>
          <p:cNvGrpSpPr>
            <a:grpSpLocks/>
          </p:cNvGrpSpPr>
          <p:nvPr/>
        </p:nvGrpSpPr>
        <p:grpSpPr bwMode="auto">
          <a:xfrm>
            <a:off x="609600" y="798513"/>
            <a:ext cx="8686800" cy="5092700"/>
            <a:chOff x="384" y="192"/>
            <a:chExt cx="5184" cy="3784"/>
          </a:xfrm>
        </p:grpSpPr>
        <p:sp>
          <p:nvSpPr>
            <p:cNvPr id="31753" name="AutoShape 4"/>
            <p:cNvSpPr>
              <a:spLocks noChangeAspect="1" noChangeArrowheads="1"/>
            </p:cNvSpPr>
            <p:nvPr/>
          </p:nvSpPr>
          <p:spPr bwMode="auto">
            <a:xfrm>
              <a:off x="384" y="960"/>
              <a:ext cx="5184" cy="3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cs typeface="Arial" charset="0"/>
              </a:endParaRPr>
            </a:p>
          </p:txBody>
        </p:sp>
        <p:sp>
          <p:nvSpPr>
            <p:cNvPr id="31754" name="Text Box 5"/>
            <p:cNvSpPr txBox="1">
              <a:spLocks noChangeArrowheads="1"/>
            </p:cNvSpPr>
            <p:nvPr/>
          </p:nvSpPr>
          <p:spPr bwMode="auto">
            <a:xfrm>
              <a:off x="600" y="2311"/>
              <a:ext cx="756" cy="4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Arial" charset="0"/>
                </a:rPr>
                <a:t>Investors/ Owners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55" name="Text Box 6"/>
            <p:cNvSpPr txBox="1">
              <a:spLocks noChangeArrowheads="1"/>
            </p:cNvSpPr>
            <p:nvPr/>
          </p:nvSpPr>
          <p:spPr bwMode="auto">
            <a:xfrm>
              <a:off x="600" y="1064"/>
              <a:ext cx="756" cy="41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Arial" charset="0"/>
                </a:rPr>
                <a:t>Board of Directors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56" name="Text Box 7"/>
            <p:cNvSpPr txBox="1">
              <a:spLocks noChangeArrowheads="1"/>
            </p:cNvSpPr>
            <p:nvPr/>
          </p:nvSpPr>
          <p:spPr bwMode="auto">
            <a:xfrm>
              <a:off x="2571" y="1064"/>
              <a:ext cx="837" cy="4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cs typeface="Arial" charset="0"/>
                </a:rPr>
                <a:t>President/C.E.O.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57" name="Text Box 8"/>
            <p:cNvSpPr txBox="1">
              <a:spLocks noChangeArrowheads="1"/>
            </p:cNvSpPr>
            <p:nvPr/>
          </p:nvSpPr>
          <p:spPr bwMode="auto">
            <a:xfrm>
              <a:off x="2193" y="1688"/>
              <a:ext cx="1512" cy="4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>
                  <a:cs typeface="Arial" charset="0"/>
                </a:rPr>
                <a:t>Senior Management</a:t>
              </a:r>
            </a:p>
            <a:p>
              <a:pPr algn="ctr"/>
              <a:r>
                <a:rPr lang="en-US" sz="1200">
                  <a:cs typeface="Arial" charset="0"/>
                </a:rPr>
                <a:t>(Vice Presidents)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58" name="Text Box 9"/>
            <p:cNvSpPr txBox="1">
              <a:spLocks noChangeArrowheads="1"/>
            </p:cNvSpPr>
            <p:nvPr/>
          </p:nvSpPr>
          <p:spPr bwMode="auto">
            <a:xfrm>
              <a:off x="2031" y="2313"/>
              <a:ext cx="1836" cy="41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>
                  <a:cs typeface="Arial" charset="0"/>
                </a:rPr>
                <a:t>Middle Management</a:t>
              </a:r>
            </a:p>
            <a:p>
              <a:pPr algn="ctr"/>
              <a:r>
                <a:rPr lang="en-US" sz="1200">
                  <a:cs typeface="Arial" charset="0"/>
                </a:rPr>
                <a:t>(Directors, Managers)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59" name="Text Box 10"/>
            <p:cNvSpPr txBox="1">
              <a:spLocks noChangeArrowheads="1"/>
            </p:cNvSpPr>
            <p:nvPr/>
          </p:nvSpPr>
          <p:spPr bwMode="auto">
            <a:xfrm>
              <a:off x="1815" y="2936"/>
              <a:ext cx="2268" cy="4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>
                  <a:cs typeface="Arial" charset="0"/>
                </a:rPr>
                <a:t>Operation Managers</a:t>
              </a:r>
            </a:p>
            <a:p>
              <a:pPr algn="ctr"/>
              <a:r>
                <a:rPr lang="en-US" sz="1200">
                  <a:cs typeface="Arial" charset="0"/>
                </a:rPr>
                <a:t>(Supervisors, Assistant Managers)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60" name="Text Box 11"/>
            <p:cNvSpPr txBox="1">
              <a:spLocks noChangeArrowheads="1"/>
            </p:cNvSpPr>
            <p:nvPr/>
          </p:nvSpPr>
          <p:spPr bwMode="auto">
            <a:xfrm>
              <a:off x="1761" y="3560"/>
              <a:ext cx="2376" cy="31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>
                  <a:cs typeface="Arial" charset="0"/>
                </a:rPr>
                <a:t>Employees</a:t>
              </a:r>
              <a:endParaRPr lang="en-US" sz="1800">
                <a:cs typeface="Arial" charset="0"/>
              </a:endParaRPr>
            </a:p>
          </p:txBody>
        </p:sp>
        <p:sp>
          <p:nvSpPr>
            <p:cNvPr id="31761" name="Line 12"/>
            <p:cNvSpPr>
              <a:spLocks noChangeShapeType="1"/>
            </p:cNvSpPr>
            <p:nvPr/>
          </p:nvSpPr>
          <p:spPr bwMode="auto">
            <a:xfrm flipV="1">
              <a:off x="924" y="1688"/>
              <a:ext cx="1" cy="5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3"/>
            <p:cNvSpPr>
              <a:spLocks noChangeShapeType="1"/>
            </p:cNvSpPr>
            <p:nvPr/>
          </p:nvSpPr>
          <p:spPr bwMode="auto">
            <a:xfrm>
              <a:off x="1464" y="1376"/>
              <a:ext cx="756" cy="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4"/>
            <p:cNvSpPr>
              <a:spLocks noChangeShapeType="1"/>
            </p:cNvSpPr>
            <p:nvPr/>
          </p:nvSpPr>
          <p:spPr bwMode="auto">
            <a:xfrm flipV="1">
              <a:off x="2948" y="3352"/>
              <a:ext cx="1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5"/>
            <p:cNvSpPr>
              <a:spLocks noChangeShapeType="1"/>
            </p:cNvSpPr>
            <p:nvPr/>
          </p:nvSpPr>
          <p:spPr bwMode="auto">
            <a:xfrm flipV="1">
              <a:off x="2948" y="2104"/>
              <a:ext cx="1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6"/>
            <p:cNvSpPr>
              <a:spLocks noChangeShapeType="1"/>
            </p:cNvSpPr>
            <p:nvPr/>
          </p:nvSpPr>
          <p:spPr bwMode="auto">
            <a:xfrm flipV="1">
              <a:off x="2948" y="2728"/>
              <a:ext cx="1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7"/>
            <p:cNvSpPr>
              <a:spLocks noChangeShapeType="1"/>
            </p:cNvSpPr>
            <p:nvPr/>
          </p:nvSpPr>
          <p:spPr bwMode="auto">
            <a:xfrm flipV="1">
              <a:off x="2948" y="1480"/>
              <a:ext cx="1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8"/>
            <p:cNvSpPr>
              <a:spLocks noChangeShapeType="1"/>
            </p:cNvSpPr>
            <p:nvPr/>
          </p:nvSpPr>
          <p:spPr bwMode="auto">
            <a:xfrm flipV="1">
              <a:off x="1572" y="1168"/>
              <a:ext cx="756" cy="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Text Box 19"/>
            <p:cNvSpPr txBox="1">
              <a:spLocks noChangeArrowheads="1"/>
            </p:cNvSpPr>
            <p:nvPr/>
          </p:nvSpPr>
          <p:spPr bwMode="auto">
            <a:xfrm>
              <a:off x="480" y="192"/>
              <a:ext cx="504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>
                  <a:cs typeface="Arial" charset="0"/>
                </a:rPr>
                <a:t>Company Structure: Key Titles</a:t>
              </a:r>
            </a:p>
          </p:txBody>
        </p:sp>
      </p:grp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3587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LINES OF AUTHORITY</a:t>
            </a:r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5791200" y="2128838"/>
            <a:ext cx="18288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The Leader-reports to Board</a:t>
            </a:r>
          </a:p>
        </p:txBody>
      </p:sp>
      <p:sp>
        <p:nvSpPr>
          <p:cNvPr id="31748" name="TextBox 20"/>
          <p:cNvSpPr txBox="1">
            <a:spLocks noChangeArrowheads="1"/>
          </p:cNvSpPr>
          <p:nvPr/>
        </p:nvSpPr>
        <p:spPr bwMode="auto">
          <a:xfrm>
            <a:off x="1604963" y="2738438"/>
            <a:ext cx="11382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Responsible for overall strategy and policies</a:t>
            </a:r>
          </a:p>
        </p:txBody>
      </p:sp>
      <p:sp>
        <p:nvSpPr>
          <p:cNvPr id="31749" name="TextBox 21"/>
          <p:cNvSpPr txBox="1">
            <a:spLocks noChangeArrowheads="1"/>
          </p:cNvSpPr>
          <p:nvPr/>
        </p:nvSpPr>
        <p:spPr bwMode="auto">
          <a:xfrm>
            <a:off x="6324600" y="2892425"/>
            <a:ext cx="2468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Assists President/CEO in identifying and implement company strategy</a:t>
            </a:r>
          </a:p>
        </p:txBody>
      </p:sp>
      <p:sp>
        <p:nvSpPr>
          <p:cNvPr id="31750" name="TextBox 22"/>
          <p:cNvSpPr txBox="1">
            <a:spLocks noChangeArrowheads="1"/>
          </p:cNvSpPr>
          <p:nvPr/>
        </p:nvSpPr>
        <p:spPr bwMode="auto">
          <a:xfrm>
            <a:off x="6705600" y="3732213"/>
            <a:ext cx="227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Work on tactical issues (link strategy into day-to-day operations</a:t>
            </a:r>
          </a:p>
        </p:txBody>
      </p:sp>
      <p:sp>
        <p:nvSpPr>
          <p:cNvPr id="31751" name="TextBox 23"/>
          <p:cNvSpPr txBox="1">
            <a:spLocks noChangeArrowheads="1"/>
          </p:cNvSpPr>
          <p:nvPr/>
        </p:nvSpPr>
        <p:spPr bwMode="auto">
          <a:xfrm>
            <a:off x="7053263" y="4572000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Work on operational issues (daily issues)</a:t>
            </a:r>
          </a:p>
        </p:txBody>
      </p:sp>
      <p:sp>
        <p:nvSpPr>
          <p:cNvPr id="31752" name="TextBox 25"/>
          <p:cNvSpPr txBox="1">
            <a:spLocks noChangeArrowheads="1"/>
          </p:cNvSpPr>
          <p:nvPr/>
        </p:nvSpPr>
        <p:spPr bwMode="auto">
          <a:xfrm>
            <a:off x="7239000" y="5535613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Figure 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1461</Words>
  <Application>Microsoft Office PowerPoint</Application>
  <PresentationFormat>On-screen Show (4:3)</PresentationFormat>
  <Paragraphs>202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ＭＳ Ｐゴシック</vt:lpstr>
      <vt:lpstr>Tahoma</vt:lpstr>
      <vt:lpstr>Wingdings</vt:lpstr>
      <vt:lpstr>Template</vt:lpstr>
      <vt:lpstr>Template</vt:lpstr>
      <vt:lpstr>Chapter 7</vt:lpstr>
      <vt:lpstr>Slide 2</vt:lpstr>
      <vt:lpstr>OBJECTIVES</vt:lpstr>
      <vt:lpstr>PRODUCTIVITY IN THE WORKPLACE</vt:lpstr>
      <vt:lpstr>PRODUCTIVITY IN THE WORKPLACE</vt:lpstr>
      <vt:lpstr>PRODUCTIVITY IN THE WORKPLACE Company Strategy</vt:lpstr>
      <vt:lpstr>PRODUCTIVITY IN THE WORKPLACE Company Strategy</vt:lpstr>
      <vt:lpstr>LINES OF AUTHORITY</vt:lpstr>
      <vt:lpstr>LINES OF AUTHORITY</vt:lpstr>
      <vt:lpstr>LINES OF AUTHORITY  Major Organizational Functions</vt:lpstr>
      <vt:lpstr>LINES OF AUTHORITY</vt:lpstr>
      <vt:lpstr>LINES OF AUTHORITY </vt:lpstr>
      <vt:lpstr>Slide 13</vt:lpstr>
      <vt:lpstr>LINES OF AUTHORITY </vt:lpstr>
      <vt:lpstr>QUALITY AND THE COMPANY</vt:lpstr>
      <vt:lpstr>QUALITY AND THE COMPANY Important Company Elements</vt:lpstr>
      <vt:lpstr>QUALITY AND THE COMPANY Quality</vt:lpstr>
      <vt:lpstr>QUALITY AND THE COMPANY Customer Loyalty</vt:lpstr>
      <vt:lpstr>QUALITY AND THE COMPANY Employee Loyalty</vt:lpstr>
      <vt:lpstr>QUALITY AND THE COMPANY Profits</vt:lpstr>
      <vt:lpstr>TALK IT OUT</vt:lpstr>
      <vt:lpstr>QUALITY AND THE COMPANY Product vs. Good vs. Service</vt:lpstr>
      <vt:lpstr>WHO IS THE CUSTOMER?</vt:lpstr>
      <vt:lpstr>WHO IS THE CUSTOMER?</vt:lpstr>
      <vt:lpstr>QUALITY</vt:lpstr>
      <vt:lpstr>CREATIVITY and INNOVATION</vt:lpstr>
      <vt:lpstr>EXCELLENT CUSTOMER SERVICE DEFINED</vt:lpstr>
      <vt:lpstr>EXCELLENT CUSTOMER SERVICE Impressions  </vt:lpstr>
      <vt:lpstr>TALK IT OUT</vt:lpstr>
      <vt:lpstr>THE IMPACT OF CUSTOMER SERVICE</vt:lpstr>
      <vt:lpstr>TALK IT OUT</vt:lpstr>
      <vt:lpstr>THE DIFFICULT CUSTOMER</vt:lpstr>
      <vt:lpstr>THE DIFFICULT CUSTOMER Tips for Handling the Customer</vt:lpstr>
      <vt:lpstr>THE DIFFICULT CUSTOMER Tips for Handling the Customer (cont.)</vt:lpstr>
      <vt:lpstr>TALK IT OUT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SERVICE/QUALITY</dc:title>
  <dc:creator>Megan Tighe</dc:creator>
  <cp:lastModifiedBy>Tanika Henderson</cp:lastModifiedBy>
  <cp:revision>29</cp:revision>
  <dcterms:created xsi:type="dcterms:W3CDTF">2009-10-15T23:15:24Z</dcterms:created>
  <dcterms:modified xsi:type="dcterms:W3CDTF">2012-02-14T18:59:50Z</dcterms:modified>
</cp:coreProperties>
</file>