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handoutMasterIdLst>
    <p:handoutMasterId r:id="rId31"/>
  </p:handoutMasterIdLst>
  <p:sldIdLst>
    <p:sldId id="292" r:id="rId2"/>
    <p:sldId id="259" r:id="rId3"/>
    <p:sldId id="260" r:id="rId4"/>
    <p:sldId id="261" r:id="rId5"/>
    <p:sldId id="262" r:id="rId6"/>
    <p:sldId id="263" r:id="rId7"/>
    <p:sldId id="264" r:id="rId8"/>
    <p:sldId id="269" r:id="rId9"/>
    <p:sldId id="270" r:id="rId10"/>
    <p:sldId id="265" r:id="rId11"/>
    <p:sldId id="293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94" r:id="rId22"/>
    <p:sldId id="295" r:id="rId23"/>
    <p:sldId id="277" r:id="rId24"/>
    <p:sldId id="278" r:id="rId25"/>
    <p:sldId id="279" r:id="rId26"/>
    <p:sldId id="280" r:id="rId27"/>
    <p:sldId id="281" r:id="rId28"/>
    <p:sldId id="291" r:id="rId29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20" autoAdjust="0"/>
    <p:restoredTop sz="94617" autoAdjust="0"/>
  </p:normalViewPr>
  <p:slideViewPr>
    <p:cSldViewPr>
      <p:cViewPr varScale="1">
        <p:scale>
          <a:sx n="76" d="100"/>
          <a:sy n="76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57E082BB-972B-4BC1-BEEC-5EA273D0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1763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100" y="4389438"/>
            <a:ext cx="510063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887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1763" y="877887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9EB89384-7189-4215-B6A5-C3A44466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547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547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494D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6357938"/>
            <a:ext cx="91440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9525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52400" y="6397625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>
                <a:solidFill>
                  <a:schemeClr val="bg1"/>
                </a:solidFill>
              </a:rPr>
              <a:t>Professionalism, 3</a:t>
            </a:r>
            <a:r>
              <a:rPr lang="en-US" sz="1200" baseline="30000">
                <a:solidFill>
                  <a:schemeClr val="bg1"/>
                </a:solidFill>
              </a:rPr>
              <a:t>rd</a:t>
            </a:r>
            <a:r>
              <a:rPr lang="en-US" sz="1200">
                <a:solidFill>
                  <a:schemeClr val="bg1"/>
                </a:solidFill>
              </a:rPr>
              <a:t> Edition </a:t>
            </a:r>
          </a:p>
          <a:p>
            <a:pPr eaLnBrk="0" hangingPunct="0">
              <a:defRPr/>
            </a:pPr>
            <a:r>
              <a:rPr lang="en-US" sz="1200">
                <a:solidFill>
                  <a:schemeClr val="bg1"/>
                </a:solidFill>
              </a:rPr>
              <a:t>Lydia E. Anderson &amp; Sandra B. Bolt</a:t>
            </a:r>
            <a:endParaRPr lang="en-US" sz="1200">
              <a:solidFill>
                <a:schemeClr val="bg1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619625" y="6400800"/>
            <a:ext cx="444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© 2013 by Pearson Higher Education, Inc</a:t>
            </a:r>
            <a:br>
              <a:rPr lang="en-US" sz="120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1200">
                <a:solidFill>
                  <a:schemeClr val="bg1"/>
                </a:solidFill>
                <a:ea typeface="ＭＳ Ｐゴシック" pitchFamily="34" charset="-128"/>
              </a:rPr>
              <a:t>Upper Saddle River, New Jersey 07458 • All Rights Reserved</a:t>
            </a:r>
          </a:p>
        </p:txBody>
      </p:sp>
      <p:sp>
        <p:nvSpPr>
          <p:cNvPr id="185352" name="Rectangle 8"/>
          <p:cNvSpPr>
            <a:spLocks noChangeArrowheads="1"/>
          </p:cNvSpPr>
          <p:nvPr userDrawn="1"/>
        </p:nvSpPr>
        <p:spPr bwMode="auto">
          <a:xfrm>
            <a:off x="5486400" y="6248400"/>
            <a:ext cx="350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eaLnBrk="0" hangingPunct="0">
              <a:defRPr/>
            </a:pPr>
            <a:endParaRPr lang="en-US" sz="90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98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98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98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98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98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798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798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 wrap="square" tIns="45720" bIns="45720"/>
          <a:lstStyle/>
          <a:p>
            <a:pPr algn="l" eaLnBrk="1" hangingPunct="1"/>
            <a:r>
              <a:rPr lang="en-US" smtClean="0"/>
              <a:t>Chapter 4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ETIQUETTE/DRESS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TIPS FROM HEAD TO TOE</a:t>
            </a:r>
            <a:endParaRPr lang="en-US" b="0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Shower daily and use deodorant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100" smtClean="0"/>
              <a:t>Use lotions, cologne, or perfume sparingly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Clothes should be clean and ironed, and they fit properly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Hair should be clean, well kept, and a natural color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Practice good dental hygiene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Hands and nails should be well-groomed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Jewelry should be kept to a minimum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Shoes should be in good condition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TIPS FROM HEAD TO TOE</a:t>
            </a:r>
            <a:endParaRPr lang="en-US" b="0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848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WOMEN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Makeup should be for day wear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It is not acceptable to wear suggestive clothing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200" smtClean="0"/>
              <a:t>MEN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Shave and/or trim facial hair, including nose and ear hair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Shirts should be tucked in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Hats should not be worn inside buildings except for religious purposed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>
          <a:xfrm>
            <a:off x="1066800" y="492125"/>
            <a:ext cx="7366000" cy="803275"/>
          </a:xfrm>
        </p:spPr>
        <p:txBody>
          <a:bodyPr wrap="square" tIns="45720" bIns="45720" anchor="t"/>
          <a:lstStyle/>
          <a:p>
            <a:pPr eaLnBrk="1" hangingPunct="1"/>
            <a:r>
              <a:rPr lang="en-US" b="0" smtClean="0"/>
              <a:t>TALK IT OUT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3787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700" smtClean="0"/>
              <a:t>	When or when not is it appropriate for a woman to be sleeveless in a professional setting?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8229600" cy="11398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JEWELRY, BODY PIERCING, </a:t>
            </a:r>
            <a:br>
              <a:rPr lang="en-US" sz="2600" b="0" smtClean="0"/>
            </a:br>
            <a:r>
              <a:rPr lang="en-US" sz="2600" b="0" smtClean="0"/>
              <a:t>AND TATTOOS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4478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smtClean="0"/>
              <a:t>Body piercings and body rings/jewelry may be offensive to some individuals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It is difficult to hide a tattoo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Consider the long-term consequences if you are thinking about getting a tattoo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8229600" cy="11398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JEWELRY, BODY PIERCING, </a:t>
            </a:r>
            <a:br>
              <a:rPr lang="en-US" sz="2600" b="0" smtClean="0"/>
            </a:br>
            <a:r>
              <a:rPr lang="en-US" sz="2600" b="0" smtClean="0"/>
              <a:t>AND TATTOOS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543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Nose, lip, and/or tongue rings should not be worn in a professional setting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More than two earrings worn on each ear is considered unprofessional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Earrings and other jewelry should not draw attention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symbols or words that could be considered offensive to others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Body art should not be visible at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1524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BUSINESS ETIQUETTE</a:t>
            </a:r>
            <a:br>
              <a:rPr lang="en-US" sz="3100" b="0" smtClean="0"/>
            </a:br>
            <a:r>
              <a:rPr lang="en-US" sz="3100" b="0" smtClean="0"/>
              <a:t>Terms</a:t>
            </a:r>
            <a:endParaRPr lang="en-US" b="0" smtClean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b="1" smtClean="0"/>
              <a:t>Etiquette: </a:t>
            </a:r>
            <a:r>
              <a:rPr lang="en-US" sz="2900" smtClean="0"/>
              <a:t>a standard of social behavior as seen by society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b="1" smtClean="0"/>
              <a:t>Courtesy: </a:t>
            </a:r>
            <a:r>
              <a:rPr lang="en-US" sz="2900" smtClean="0"/>
              <a:t>exercising manners, respect, and consideration toward others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b="1" smtClean="0"/>
              <a:t>Respect: </a:t>
            </a:r>
            <a:r>
              <a:rPr lang="en-US" sz="2900" smtClean="0"/>
              <a:t>holding someone in high regard; putting others’ needs before your own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BUSINESS ETIQUETTE</a:t>
            </a:r>
            <a:br>
              <a:rPr lang="en-US" sz="2600" b="0" smtClean="0"/>
            </a:br>
            <a:r>
              <a:rPr lang="en-US" sz="2600" b="0" smtClean="0"/>
              <a:t>Please and Thank You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620000" cy="4267200"/>
          </a:xfrm>
        </p:spPr>
        <p:txBody>
          <a:bodyPr/>
          <a:lstStyle/>
          <a:p>
            <a:pPr eaLnBrk="1" hangingPunct="1"/>
            <a:r>
              <a:rPr lang="en-US" sz="2900" smtClean="0"/>
              <a:t>These are extremely powerful words that can create power for you at work</a:t>
            </a:r>
          </a:p>
          <a:p>
            <a:pPr eaLnBrk="1" hangingPunct="1"/>
            <a:r>
              <a:rPr lang="en-US" sz="2900" smtClean="0"/>
              <a:t>When someone does something nice for you, say “thank you”</a:t>
            </a:r>
          </a:p>
          <a:p>
            <a:pPr eaLnBrk="1" hangingPunct="1"/>
            <a:r>
              <a:rPr lang="en-US" sz="2900" smtClean="0"/>
              <a:t>Make it a habit to write a thank-you note when someone does something for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BUSINESS ETIQUETTE</a:t>
            </a:r>
            <a:br>
              <a:rPr lang="en-US" sz="2600" b="0" smtClean="0"/>
            </a:br>
            <a:r>
              <a:rPr lang="en-US" sz="2600" b="0" smtClean="0"/>
              <a:t>Demeanor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772400" cy="4381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Have a pleasant attitude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Smile and say please and thank you when appropriate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Knock before entering an office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Put others first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Apologize when necessary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not use profanity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Avoid dominating a conversation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TALK IT OUT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1066800" y="1447800"/>
            <a:ext cx="73787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700" smtClean="0"/>
              <a:t>	Discuss ways you can be courteous and respectful in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HANDSHAKES</a:t>
            </a:r>
            <a:endParaRPr lang="en-US" b="0" smtClean="0"/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391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smtClean="0"/>
              <a:t>A good handshake conveys confidence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Extend your right hand, make eye contact and smile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Meet at the web and grip the other person’s hand</a:t>
            </a:r>
          </a:p>
          <a:p>
            <a:pPr eaLnBrk="1" hangingPunct="1">
              <a:lnSpc>
                <a:spcPct val="90000"/>
              </a:lnSpc>
            </a:pPr>
            <a:r>
              <a:rPr lang="en-US" sz="2900" smtClean="0"/>
              <a:t>Gently squeeze and shake hands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4"/>
          <p:cNvSpPr txBox="1">
            <a:spLocks noChangeArrowheads="1"/>
          </p:cNvSpPr>
          <p:nvPr/>
        </p:nvSpPr>
        <p:spPr bwMode="auto">
          <a:xfrm>
            <a:off x="990600" y="1524000"/>
            <a:ext cx="76200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5400">
                <a:cs typeface="Arial" charset="0"/>
              </a:rPr>
              <a:t>“Winning is accomplished in the preparation phase, not the execution phase.”</a:t>
            </a:r>
            <a:endParaRPr lang="en-US" sz="5200">
              <a:cs typeface="Arial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4800">
                <a:cs typeface="Arial" charset="0"/>
              </a:rPr>
              <a:t>Anonymous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5138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HANDSHAKES</a:t>
            </a:r>
            <a:endParaRPr lang="en-US" b="0" smtClean="0"/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84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Do not squeeze too firmly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Shake the entire hand, not just the fingers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Do not place your hand on top of the other person’s hand or pat the hand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If your palms are sweaty, discretely wipe your palm on the side of your hip prior to shaking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7696200" cy="12192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INTRODUCTIONS and BUSINESS NETWORKING</a:t>
            </a:r>
            <a:endParaRPr lang="en-US" b="0" smtClean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84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Networking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600" smtClean="0"/>
              <a:t>A tool for collaboration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600" smtClean="0"/>
              <a:t>Initiate conversation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600" smtClean="0"/>
              <a:t>Focus the conversation on the other person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600" smtClean="0"/>
              <a:t>Create a positive relationship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Introduce the lower-ranking person to the higher-ranking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52400"/>
            <a:ext cx="7696200" cy="12192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APPOINTMENTS</a:t>
            </a:r>
            <a:endParaRPr lang="en-US" b="0" smtClean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848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Meetings, phone, Internet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Check regional time differences and include it in your confirmation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Be kind to the receptionist and/or administrative assistance (gatekeeper)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Call if late or have to cancel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r>
              <a:rPr lang="en-US" sz="2900" smtClean="0"/>
              <a:t>Thank the participants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endParaRPr lang="en-US" sz="290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20000"/>
              <a:buFont typeface="Wingdings" pitchFamily="2" charset="2"/>
              <a:buChar char="§"/>
            </a:pPr>
            <a:endParaRPr lang="en-US" sz="29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8077200" cy="106997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DINING</a:t>
            </a:r>
            <a:br>
              <a:rPr lang="en-US" sz="2600" b="0" smtClean="0"/>
            </a:br>
            <a:r>
              <a:rPr lang="en-US" sz="2600" b="0" smtClean="0"/>
              <a:t>Dining Etiquette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Place your napkin on your lap; if you need to leave the table, place your napkin to the side of your plate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Do not discuss business matters until everyone has ordered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Utensils are set to be used in order of necessity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With beverages, offer and serve others at your table prior to serving yourself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Do not order anything expensive or messy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Do not order alcohol unless others at your table first order an alcoholic beverage; abstaining from alcohol is the most desired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228600"/>
            <a:ext cx="7010400" cy="152717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DINING</a:t>
            </a:r>
            <a:br>
              <a:rPr lang="en-US" sz="2600" b="0" smtClean="0"/>
            </a:br>
            <a:r>
              <a:rPr lang="en-US" sz="2600" b="0" smtClean="0"/>
              <a:t>Dining Etiquette (cont.)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467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Offer bread to others at your table before taking a piece for yourself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Use the bread plate for bread and butter; do not butter the entire piece of bread at one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Offer the last piece of bread or appetizer to others before taking it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Begin eating only when everyone at your table has been served; if everyone receives their meal except you, give others at your table permission to begin eating without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4478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Do not eat your meal with your fingers unless your main course can be eaten without utensils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Be kind and polite to the staff and servers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If you accidentally burp or slurp, immediately apologize and say “excuse me”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When done eating, place your knife and fork together with the blade facing in and the tines up; when you are resting and do not want the server to take your plate, place tines facing down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It is inappropriate to use a mobile device while dining; if you must take a call, excuse yourself from the table</a:t>
            </a:r>
          </a:p>
        </p:txBody>
      </p:sp>
      <p:sp>
        <p:nvSpPr>
          <p:cNvPr id="675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/>
          <a:lstStyle/>
          <a:p>
            <a:pPr eaLnBrk="1" hangingPunct="1"/>
            <a:r>
              <a:rPr lang="en-US" sz="2600" b="0" smtClean="0"/>
              <a:t>DINING</a:t>
            </a:r>
            <a:br>
              <a:rPr lang="en-US" sz="2600" b="0" smtClean="0"/>
            </a:br>
            <a:r>
              <a:rPr lang="en-US" sz="2600" b="0" smtClean="0"/>
              <a:t>Dining Etiquette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DINING</a:t>
            </a:r>
            <a:br>
              <a:rPr lang="en-US" sz="2600" b="0" smtClean="0"/>
            </a:br>
            <a:r>
              <a:rPr lang="en-US" sz="2600" b="0" smtClean="0"/>
              <a:t>Dining Etiquette (cont.)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524000"/>
            <a:ext cx="7924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R.S.V.P. means “please respond”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sz="2300" smtClean="0"/>
              <a:t>Send a reply, whether you are accepting the invitation or sending your regrets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When attending a social functional with other professionals, remember: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sz="2100" smtClean="0"/>
              <a:t>Refrain or limit the consumption of alcohol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sz="2100" smtClean="0"/>
              <a:t>Only serve yourself a small plate of hors d’oeuvres and move away from the food table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sz="2100" smtClean="0"/>
              <a:t>Hold your hors d’oeuvres in your left hand, leaving your right hand free to shake hands and greet others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en-US" sz="2100" smtClean="0"/>
              <a:t>Do not talk with food in your mouth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0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 idx="4294967295"/>
          </p:nvPr>
        </p:nvSpPr>
        <p:spPr>
          <a:xfrm>
            <a:off x="457200" y="512763"/>
            <a:ext cx="8229600" cy="45402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TALK IT OUT</a:t>
            </a:r>
          </a:p>
        </p:txBody>
      </p:sp>
      <p:sp>
        <p:nvSpPr>
          <p:cNvPr id="72706" name="Content Placeholder 2"/>
          <p:cNvSpPr>
            <a:spLocks noGrp="1"/>
          </p:cNvSpPr>
          <p:nvPr>
            <p:ph idx="4294967295"/>
          </p:nvPr>
        </p:nvSpPr>
        <p:spPr>
          <a:xfrm>
            <a:off x="990600" y="1524000"/>
            <a:ext cx="73787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700" smtClean="0"/>
              <a:t>	Share common dining and social situations that make you uncomfortable and identify how best to deal with these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12763"/>
            <a:ext cx="8229600" cy="4064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OTHER ETIQUETTE BASICS</a:t>
            </a:r>
            <a:endParaRPr lang="en-US" b="0" smtClean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24000"/>
            <a:ext cx="7586663" cy="4114800"/>
          </a:xfrm>
        </p:spPr>
        <p:txBody>
          <a:bodyPr/>
          <a:lstStyle/>
          <a:p>
            <a:pPr eaLnBrk="1" hangingPunct="1"/>
            <a:r>
              <a:rPr lang="en-US" sz="2200" smtClean="0"/>
              <a:t>Have a pleasant attitude</a:t>
            </a:r>
          </a:p>
          <a:p>
            <a:pPr lvl="1" eaLnBrk="1" hangingPunct="1"/>
            <a:r>
              <a:rPr lang="en-US" sz="2100" smtClean="0"/>
              <a:t>Please and thank you</a:t>
            </a:r>
          </a:p>
          <a:p>
            <a:pPr eaLnBrk="1" hangingPunct="1"/>
            <a:r>
              <a:rPr lang="en-US" sz="2200" smtClean="0"/>
              <a:t>Knock before entering an office </a:t>
            </a:r>
          </a:p>
          <a:p>
            <a:pPr eaLnBrk="1" hangingPunct="1"/>
            <a:r>
              <a:rPr lang="en-US" sz="2200" smtClean="0"/>
              <a:t>Put others first—allow others to go first</a:t>
            </a:r>
          </a:p>
          <a:p>
            <a:pPr eaLnBrk="1" hangingPunct="1"/>
            <a:r>
              <a:rPr lang="en-US" sz="2200" smtClean="0"/>
              <a:t>Apologize—everyone makes mistakes</a:t>
            </a:r>
          </a:p>
          <a:p>
            <a:pPr eaLnBrk="1" hangingPunct="1"/>
            <a:r>
              <a:rPr lang="en-US" sz="2200" smtClean="0"/>
              <a:t>No profanity in the workplace</a:t>
            </a:r>
          </a:p>
          <a:p>
            <a:pPr eaLnBrk="1" hangingPunct="1"/>
            <a:r>
              <a:rPr lang="en-US" sz="2200" smtClean="0"/>
              <a:t>Avoid dominating a conversation—the key is listening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20725"/>
            <a:ext cx="7366000" cy="72707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OBJECTIVES</a:t>
            </a:r>
            <a:endParaRPr lang="en-US" b="0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6962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Describe and discuss the importance of professional behavior in your career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State the impact dress can have on others’ perception of you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Demonstrate a professional introduction and handshake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Demonstrate appropriate professional behavior in business dining situations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Recognize and apply the appropriate use of technology in business/social situations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Utilize professional </a:t>
            </a:r>
            <a:r>
              <a:rPr lang="en-US" sz="2000" i="1" smtClean="0"/>
              <a:t>etiquette</a:t>
            </a:r>
            <a:r>
              <a:rPr lang="en-US" sz="2000" smtClean="0"/>
              <a:t> in appropriate business situations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644525"/>
            <a:ext cx="7366000" cy="80327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3100" b="0" smtClean="0"/>
              <a:t>EXECUTIVE PRESENCE</a:t>
            </a:r>
            <a:endParaRPr lang="en-US" b="0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524000"/>
            <a:ext cx="7696200" cy="391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b="1" smtClean="0"/>
              <a:t>Executive presence:</a:t>
            </a:r>
            <a:r>
              <a:rPr lang="en-US" sz="3000" smtClean="0"/>
              <a:t> having the attitude of an executive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This demonstrates knowledge about basic workplace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700" smtClean="0"/>
              <a:t>Be prepared for the social experiences you will face in the workplace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2286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INFLUENCES OF DRESS IN A PROFESSIONAL ENVIRONMENT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90600" y="1447800"/>
            <a:ext cx="7620000" cy="4338638"/>
          </a:xfrm>
        </p:spPr>
        <p:txBody>
          <a:bodyPr/>
          <a:lstStyle/>
          <a:p>
            <a:pPr eaLnBrk="1" hangingPunct="1"/>
            <a:r>
              <a:rPr lang="en-US" sz="2900" b="1" smtClean="0"/>
              <a:t>Appearance</a:t>
            </a:r>
            <a:r>
              <a:rPr lang="en-US" sz="2900" smtClean="0"/>
              <a:t>: how you look</a:t>
            </a:r>
          </a:p>
          <a:p>
            <a:pPr lvl="1" eaLnBrk="1" hangingPunct="1"/>
            <a:r>
              <a:rPr lang="en-US" sz="2600" smtClean="0"/>
              <a:t>The majority of first impressions are made through your visual appearance</a:t>
            </a:r>
          </a:p>
          <a:p>
            <a:pPr lvl="1" eaLnBrk="1" hangingPunct="1"/>
            <a:r>
              <a:rPr lang="en-US" sz="2600" smtClean="0"/>
              <a:t>Appearance has an impact on how you perform at work</a:t>
            </a:r>
          </a:p>
          <a:p>
            <a:pPr lvl="1" eaLnBrk="1" hangingPunct="1"/>
            <a:r>
              <a:rPr lang="en-US" sz="2600" smtClean="0"/>
              <a:t>Think of your appearance as a frame; it is there only to highlight the picture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0"/>
            <a:ext cx="8305800" cy="1527175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INFLUENCES OF DRESS IN A PROFESSIONAL ENVIRONMENT</a:t>
            </a:r>
            <a:br>
              <a:rPr lang="en-US" sz="2600" b="0" smtClean="0"/>
            </a:br>
            <a:r>
              <a:rPr lang="en-US" sz="2600" b="0" smtClean="0"/>
              <a:t>Appropriate Dress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057400"/>
            <a:ext cx="78486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Dress code: </a:t>
            </a:r>
            <a:r>
              <a:rPr lang="en-US" sz="2400" smtClean="0"/>
              <a:t>a policy that addresses issues such as required attire, uniforms, and hairstyle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Vary depending on the industry, work area, and health/safety issues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Should pose no safety hazards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Work wardrobe: </a:t>
            </a:r>
            <a:r>
              <a:rPr lang="en-US" sz="2400" smtClean="0"/>
              <a:t>clothes primarily worn only to work and work-related functions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Start with basic pieces and be conservative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Develop a style that conforms to both company policy and your taste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 idx="4294967295"/>
          </p:nvPr>
        </p:nvSpPr>
        <p:spPr>
          <a:xfrm>
            <a:off x="457200" y="417513"/>
            <a:ext cx="8229600" cy="501650"/>
          </a:xfrm>
        </p:spPr>
        <p:txBody>
          <a:bodyPr wrap="square" tIns="45720" bIns="45720" anchor="t"/>
          <a:lstStyle/>
          <a:p>
            <a:pPr eaLnBrk="1" hangingPunct="1"/>
            <a:r>
              <a:rPr lang="en-US" b="0" smtClean="0"/>
              <a:t>TALK IT OUT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3787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700" smtClean="0"/>
              <a:t>	Name local places where you can buy professional attire at a low 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152400"/>
            <a:ext cx="7366000" cy="1143000"/>
          </a:xfrm>
        </p:spPr>
        <p:txBody>
          <a:bodyPr wrap="square" tIns="45720" bIns="45720" anchor="t"/>
          <a:lstStyle/>
          <a:p>
            <a:pPr eaLnBrk="1" hangingPunct="1"/>
            <a:r>
              <a:rPr lang="en-US" sz="2600" b="0" smtClean="0"/>
              <a:t>CASUAL WORKDAYS AND </a:t>
            </a:r>
            <a:br>
              <a:rPr lang="en-US" sz="2600" b="0" smtClean="0"/>
            </a:br>
            <a:r>
              <a:rPr lang="en-US" sz="2600" b="0" smtClean="0"/>
              <a:t>SPECIAL EVENTS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47800"/>
            <a:ext cx="7848600" cy="4495800"/>
          </a:xfrm>
        </p:spPr>
        <p:txBody>
          <a:bodyPr/>
          <a:lstStyle/>
          <a:p>
            <a:pPr eaLnBrk="1" hangingPunct="1"/>
            <a:r>
              <a:rPr lang="en-US" sz="2500" b="1" smtClean="0"/>
              <a:t>Casual workdays</a:t>
            </a:r>
            <a:r>
              <a:rPr lang="en-US" sz="2500" smtClean="0"/>
              <a:t>: days when companies relax their dress code</a:t>
            </a:r>
          </a:p>
          <a:p>
            <a:pPr eaLnBrk="1" hangingPunct="1"/>
            <a:r>
              <a:rPr lang="en-US" sz="2500" smtClean="0"/>
              <a:t>Still dress appropriately for work</a:t>
            </a:r>
          </a:p>
          <a:p>
            <a:pPr eaLnBrk="1" hangingPunct="1"/>
            <a:r>
              <a:rPr lang="en-US" sz="2500" smtClean="0"/>
              <a:t>Do not wear tattered, stained, or torn clothing</a:t>
            </a:r>
          </a:p>
          <a:p>
            <a:pPr eaLnBrk="1" hangingPunct="1"/>
            <a:r>
              <a:rPr lang="en-US" sz="2500" smtClean="0"/>
              <a:t>Avoid shirts with sayings or graphics that may offend others</a:t>
            </a:r>
          </a:p>
          <a:p>
            <a:pPr eaLnBrk="1" hangingPunct="1"/>
            <a:r>
              <a:rPr lang="en-US" sz="2400" smtClean="0"/>
              <a:t>When visiting different geographic locations research appropriate attire</a:t>
            </a: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>
          <a:xfrm>
            <a:off x="1109663" y="644525"/>
            <a:ext cx="7366000" cy="879475"/>
          </a:xfrm>
        </p:spPr>
        <p:txBody>
          <a:bodyPr wrap="square" tIns="45720" bIns="45720" anchor="t"/>
          <a:lstStyle/>
          <a:p>
            <a:pPr eaLnBrk="1" hangingPunct="1"/>
            <a:r>
              <a:rPr lang="en-US" b="0" smtClean="0"/>
              <a:t>TALK IT OUT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4294967295"/>
          </p:nvPr>
        </p:nvSpPr>
        <p:spPr>
          <a:xfrm>
            <a:off x="990600" y="1447800"/>
            <a:ext cx="73787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700" smtClean="0"/>
              <a:t>	Identify people in class who are wearing something appropriate for a casual workday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 autoUpdateAnimBg="0"/>
    </p:bld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1177</Words>
  <Application>Microsoft Office PowerPoint</Application>
  <PresentationFormat>On-screen Show (4:3)</PresentationFormat>
  <Paragraphs>145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ＭＳ Ｐゴシック</vt:lpstr>
      <vt:lpstr>Tahoma</vt:lpstr>
      <vt:lpstr>Wingdings</vt:lpstr>
      <vt:lpstr>Template</vt:lpstr>
      <vt:lpstr>Chapter 4</vt:lpstr>
      <vt:lpstr>Slide 2</vt:lpstr>
      <vt:lpstr>OBJECTIVES</vt:lpstr>
      <vt:lpstr>EXECUTIVE PRESENCE</vt:lpstr>
      <vt:lpstr>INFLUENCES OF DRESS IN A PROFESSIONAL ENVIRONMENT</vt:lpstr>
      <vt:lpstr>INFLUENCES OF DRESS IN A PROFESSIONAL ENVIRONMENT Appropriate Dress</vt:lpstr>
      <vt:lpstr>TALK IT OUT</vt:lpstr>
      <vt:lpstr>CASUAL WORKDAYS AND  SPECIAL EVENTS</vt:lpstr>
      <vt:lpstr>TALK IT OUT</vt:lpstr>
      <vt:lpstr>TIPS FROM HEAD TO TOE</vt:lpstr>
      <vt:lpstr>TIPS FROM HEAD TO TOE</vt:lpstr>
      <vt:lpstr>TALK IT OUT</vt:lpstr>
      <vt:lpstr>JEWELRY, BODY PIERCING,  AND TATTOOS</vt:lpstr>
      <vt:lpstr>JEWELRY, BODY PIERCING,  AND TATTOOS</vt:lpstr>
      <vt:lpstr>BUSINESS ETIQUETTE Terms</vt:lpstr>
      <vt:lpstr>BUSINESS ETIQUETTE Please and Thank You</vt:lpstr>
      <vt:lpstr>BUSINESS ETIQUETTE Demeanor</vt:lpstr>
      <vt:lpstr>TALK IT OUT</vt:lpstr>
      <vt:lpstr>HANDSHAKES</vt:lpstr>
      <vt:lpstr>HANDSHAKES</vt:lpstr>
      <vt:lpstr>INTRODUCTIONS and BUSINESS NETWORKING</vt:lpstr>
      <vt:lpstr>APPOINTMENTS</vt:lpstr>
      <vt:lpstr>DINING Dining Etiquette</vt:lpstr>
      <vt:lpstr>DINING Dining Etiquette (cont.)</vt:lpstr>
      <vt:lpstr>DINING Dining Etiquette (cont.)</vt:lpstr>
      <vt:lpstr>DINING Dining Etiquette (cont.)</vt:lpstr>
      <vt:lpstr>TALK IT OUT</vt:lpstr>
      <vt:lpstr>OTHER ETIQUETTE BASICS</vt:lpstr>
    </vt:vector>
  </TitlesOfParts>
  <Company>Pearson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ETIQUETTE/DRESS</dc:title>
  <dc:creator>Megan Tighe</dc:creator>
  <cp:lastModifiedBy>Tanika Henderson</cp:lastModifiedBy>
  <cp:revision>33</cp:revision>
  <dcterms:created xsi:type="dcterms:W3CDTF">2009-10-15T23:12:32Z</dcterms:created>
  <dcterms:modified xsi:type="dcterms:W3CDTF">2012-02-14T19:02:37Z</dcterms:modified>
</cp:coreProperties>
</file>