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74" r:id="rId2"/>
    <p:sldId id="259" r:id="rId3"/>
    <p:sldId id="260" r:id="rId4"/>
    <p:sldId id="261" r:id="rId5"/>
    <p:sldId id="278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80" r:id="rId14"/>
    <p:sldId id="269" r:id="rId15"/>
    <p:sldId id="270" r:id="rId16"/>
    <p:sldId id="275" r:id="rId17"/>
    <p:sldId id="276" r:id="rId18"/>
    <p:sldId id="271" r:id="rId19"/>
    <p:sldId id="272" r:id="rId20"/>
    <p:sldId id="273" r:id="rId21"/>
    <p:sldId id="277" r:id="rId22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7" autoAdjust="0"/>
  </p:normalViewPr>
  <p:slideViewPr>
    <p:cSldViewPr>
      <p:cViewPr varScale="1">
        <p:scale>
          <a:sx n="76" d="100"/>
          <a:sy n="76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C358FBAF-9566-4AE8-A63C-5E12548EF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438"/>
            <a:ext cx="510063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F529064-2D59-4CC5-B14A-CE04FB21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2468" name="Picture 4" descr="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9525"/>
            <a:ext cx="9144000" cy="5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494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" y="6397625"/>
            <a:ext cx="4114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</a:rPr>
              <a:t>Professionalism, 3</a:t>
            </a:r>
            <a:r>
              <a:rPr lang="en-US" sz="1400" baseline="30000">
                <a:solidFill>
                  <a:schemeClr val="bg1"/>
                </a:solidFill>
              </a:rPr>
              <a:t>rd</a:t>
            </a:r>
            <a:r>
              <a:rPr lang="en-US" sz="1400">
                <a:solidFill>
                  <a:schemeClr val="bg1"/>
                </a:solidFill>
              </a:rPr>
              <a:t> Edition</a:t>
            </a:r>
          </a:p>
          <a:p>
            <a:pPr eaLnBrk="0" hangingPunct="0"/>
            <a:r>
              <a:rPr lang="en-US" sz="1400">
                <a:solidFill>
                  <a:schemeClr val="bg1"/>
                </a:solidFill>
              </a:rPr>
              <a:t>Lydia E. Anderson &amp; Sandra B. Bolt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619625" y="6400800"/>
            <a:ext cx="444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© 2013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/>
          <a:lstStyle/>
          <a:p>
            <a:pPr algn="l"/>
            <a:r>
              <a:rPr lang="en-US"/>
              <a:t>Chapter 3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0" y="297180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Time and Stress Management/Organization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DEALING WITH STRESS</a:t>
            </a:r>
            <a:br>
              <a:rPr lang="en-US" sz="2600" b="0"/>
            </a:br>
            <a:r>
              <a:rPr lang="en-US" sz="2600" b="0"/>
              <a:t>Specific Stress Relievers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690688"/>
            <a:ext cx="7467600" cy="4800600"/>
          </a:xfrm>
        </p:spPr>
        <p:txBody>
          <a:bodyPr/>
          <a:lstStyle/>
          <a:p>
            <a:r>
              <a:rPr lang="en-US" sz="2400"/>
              <a:t>Enjoy leisure time</a:t>
            </a:r>
          </a:p>
          <a:p>
            <a:r>
              <a:rPr lang="en-US" sz="2400"/>
              <a:t>Listen to music</a:t>
            </a:r>
          </a:p>
          <a:p>
            <a:pPr>
              <a:lnSpc>
                <a:spcPct val="90000"/>
              </a:lnSpc>
            </a:pPr>
            <a:r>
              <a:rPr lang="en-US" sz="2400"/>
              <a:t>Relax</a:t>
            </a:r>
          </a:p>
          <a:p>
            <a:pPr>
              <a:lnSpc>
                <a:spcPct val="90000"/>
              </a:lnSpc>
            </a:pPr>
            <a:r>
              <a:rPr lang="en-US" sz="2400"/>
              <a:t>Meditate and do deep breathing exercises</a:t>
            </a:r>
          </a:p>
          <a:p>
            <a:pPr>
              <a:lnSpc>
                <a:spcPct val="90000"/>
              </a:lnSpc>
            </a:pPr>
            <a:r>
              <a:rPr lang="en-US" sz="2400"/>
              <a:t>Use positive visualization</a:t>
            </a:r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DEALING WITH STRESS</a:t>
            </a:r>
            <a:br>
              <a:rPr lang="en-US" sz="2600" b="0"/>
            </a:br>
            <a:r>
              <a:rPr lang="en-US" sz="2600" b="0"/>
              <a:t>At Work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315200" cy="4800600"/>
          </a:xfrm>
        </p:spPr>
        <p:txBody>
          <a:bodyPr/>
          <a:lstStyle/>
          <a:p>
            <a:r>
              <a:rPr lang="en-US"/>
              <a:t>Surround yourself with positive people</a:t>
            </a:r>
          </a:p>
          <a:p>
            <a:r>
              <a:rPr lang="en-US"/>
              <a:t>Take time outside of work to relax</a:t>
            </a:r>
          </a:p>
          <a:p>
            <a:r>
              <a:rPr lang="en-US"/>
              <a:t>Do not bring your troubles home</a:t>
            </a:r>
          </a:p>
          <a:p>
            <a:r>
              <a:rPr lang="en-US"/>
              <a:t>Use employer resources if available (Employee Assistance Program, EAP)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TALK IT OUT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964488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What are ways you relieve stress?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/>
          <a:lstStyle/>
          <a:p>
            <a:r>
              <a:rPr lang="en-US" b="0"/>
              <a:t>DEALING WITH STRESS</a:t>
            </a:r>
            <a:br>
              <a:rPr lang="en-US" b="0"/>
            </a:br>
            <a:endParaRPr lang="en-US" b="0"/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/>
              <a:t>Diet and exercise help manage stress</a:t>
            </a:r>
          </a:p>
          <a:p>
            <a:pPr marL="742950" lvl="2" indent="-342900"/>
            <a:r>
              <a:rPr lang="en-US"/>
              <a:t>Maintain a healthy diet which includes breakfast</a:t>
            </a:r>
          </a:p>
          <a:p>
            <a:pPr marL="742950" lvl="2" indent="-342900"/>
            <a:r>
              <a:rPr lang="en-US"/>
              <a:t>Increase physical activity</a:t>
            </a:r>
          </a:p>
          <a:p>
            <a:r>
              <a:rPr lang="en-US" sz="2400"/>
              <a:t>Job burnout</a:t>
            </a:r>
          </a:p>
          <a:p>
            <a:pPr marL="742950" lvl="2" indent="-342900"/>
            <a:r>
              <a:rPr lang="en-US"/>
              <a:t>A form of extreme stress where you lack motivation and no longer the desire to work</a:t>
            </a:r>
          </a:p>
          <a:p>
            <a:pPr marL="1200150" lvl="3" indent="-342900"/>
            <a:r>
              <a:rPr lang="en-US"/>
              <a:t>Tardiness, absence, complaining, lack of quality</a:t>
            </a:r>
          </a:p>
          <a:p>
            <a:pPr marL="342900" lvl="1" indent="-342900"/>
            <a:endParaRPr lang="en-US"/>
          </a:p>
          <a:p>
            <a:pPr marL="342900" lvl="1" indent="-342900"/>
            <a:endParaRPr lang="en-US"/>
          </a:p>
          <a:p>
            <a:pPr marL="342900" lvl="1" indent="-342900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TIME MANAGEMENT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r>
              <a:rPr lang="en-US" b="1"/>
              <a:t>Time management: </a:t>
            </a:r>
            <a:r>
              <a:rPr lang="en-US"/>
              <a:t>how you manage your time</a:t>
            </a:r>
          </a:p>
          <a:p>
            <a:pPr marL="669925" lvl="1" indent="-325438"/>
            <a:r>
              <a:rPr lang="en-US"/>
              <a:t>Use your time efficiently</a:t>
            </a:r>
          </a:p>
          <a:p>
            <a:pPr marL="669925" lvl="1" indent="-325438"/>
            <a:r>
              <a:rPr lang="en-US"/>
              <a:t>Make a plan</a:t>
            </a:r>
          </a:p>
          <a:p>
            <a:pPr marL="669925" lvl="1" indent="-325438"/>
            <a:r>
              <a:rPr lang="en-US"/>
              <a:t>Set priorities and get organized</a:t>
            </a:r>
          </a:p>
          <a:p>
            <a:pPr marL="669925" lvl="1" indent="-325438"/>
            <a:r>
              <a:rPr lang="en-US"/>
              <a:t>Do not wait until last minute and rush through a job; complete it correctly the first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TIME MANAGEMENT</a:t>
            </a:r>
            <a:br>
              <a:rPr lang="en-US" sz="2600" b="0"/>
            </a:br>
            <a:endParaRPr lang="en-US" sz="2600" b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Make a list of tasks for each day and prioritize </a:t>
            </a:r>
            <a:br>
              <a:rPr lang="en-US" sz="2400"/>
            </a:br>
            <a:r>
              <a:rPr lang="en-US" sz="2400"/>
              <a:t>this list</a:t>
            </a:r>
          </a:p>
          <a:p>
            <a:pPr>
              <a:lnSpc>
                <a:spcPct val="80000"/>
              </a:lnSpc>
            </a:pPr>
            <a:r>
              <a:rPr lang="en-US" sz="2400"/>
              <a:t>Keep a calendar handy at all times</a:t>
            </a:r>
          </a:p>
          <a:p>
            <a:pPr>
              <a:lnSpc>
                <a:spcPct val="80000"/>
              </a:lnSpc>
            </a:pPr>
            <a:r>
              <a:rPr lang="en-US" sz="2400"/>
              <a:t>Organize your work area</a:t>
            </a:r>
          </a:p>
          <a:p>
            <a:pPr>
              <a:lnSpc>
                <a:spcPct val="80000"/>
              </a:lnSpc>
            </a:pPr>
            <a:r>
              <a:rPr lang="en-US" sz="2400"/>
              <a:t>Practice a one-touch policy</a:t>
            </a:r>
          </a:p>
          <a:p>
            <a:pPr>
              <a:lnSpc>
                <a:spcPct val="80000"/>
              </a:lnSpc>
            </a:pPr>
            <a:r>
              <a:rPr lang="en-US" sz="2400"/>
              <a:t>Avoid time wasters</a:t>
            </a:r>
          </a:p>
          <a:p>
            <a:pPr>
              <a:lnSpc>
                <a:spcPct val="80000"/>
              </a:lnSpc>
            </a:pPr>
            <a:r>
              <a:rPr lang="en-US" sz="2400"/>
              <a:t>Set time aside each day to address all communication at once</a:t>
            </a:r>
          </a:p>
          <a:p>
            <a:pPr>
              <a:lnSpc>
                <a:spcPct val="80000"/>
              </a:lnSpc>
            </a:pPr>
            <a:r>
              <a:rPr lang="en-US" sz="2400"/>
              <a:t>Do not be afraid to ask for help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TIME MANAGEMENT</a:t>
            </a:r>
            <a:br>
              <a:rPr lang="en-US" sz="2600" b="0"/>
            </a:br>
            <a:endParaRPr lang="en-US" sz="2600" b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Procrastination is a poor habit</a:t>
            </a:r>
          </a:p>
          <a:p>
            <a:pPr>
              <a:lnSpc>
                <a:spcPct val="80000"/>
              </a:lnSpc>
            </a:pPr>
            <a:r>
              <a:rPr lang="en-US"/>
              <a:t>Reasons for procrastination</a:t>
            </a:r>
          </a:p>
          <a:p>
            <a:pPr lvl="1">
              <a:lnSpc>
                <a:spcPct val="80000"/>
              </a:lnSpc>
            </a:pPr>
            <a:r>
              <a:rPr lang="en-US"/>
              <a:t>Fear of failure</a:t>
            </a:r>
          </a:p>
          <a:p>
            <a:pPr lvl="1">
              <a:lnSpc>
                <a:spcPct val="80000"/>
              </a:lnSpc>
            </a:pPr>
            <a:r>
              <a:rPr lang="en-US"/>
              <a:t>Perfectionism</a:t>
            </a:r>
          </a:p>
          <a:p>
            <a:pPr lvl="1">
              <a:lnSpc>
                <a:spcPct val="80000"/>
              </a:lnSpc>
            </a:pPr>
            <a:r>
              <a:rPr lang="en-US"/>
              <a:t>Disorganization</a:t>
            </a:r>
          </a:p>
          <a:p>
            <a:pPr lvl="1">
              <a:lnSpc>
                <a:spcPct val="80000"/>
              </a:lnSpc>
            </a:pPr>
            <a:r>
              <a:rPr lang="en-US"/>
              <a:t>Not wanting to perform a task</a:t>
            </a:r>
          </a:p>
          <a:p>
            <a:pPr>
              <a:lnSpc>
                <a:spcPct val="80000"/>
              </a:lnSpc>
            </a:pPr>
            <a:r>
              <a:rPr lang="en-US"/>
              <a:t>Overcome procrastination</a:t>
            </a:r>
          </a:p>
          <a:p>
            <a:pPr lvl="1">
              <a:lnSpc>
                <a:spcPct val="80000"/>
              </a:lnSpc>
            </a:pPr>
            <a:r>
              <a:rPr lang="en-US"/>
              <a:t>Visualize the completed task</a:t>
            </a:r>
          </a:p>
          <a:p>
            <a:pPr lvl="1">
              <a:lnSpc>
                <a:spcPct val="80000"/>
              </a:lnSpc>
            </a:pPr>
            <a:r>
              <a:rPr lang="en-US"/>
              <a:t>Make a plan for completing the task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TIME MANAGEMENT</a:t>
            </a:r>
            <a:br>
              <a:rPr lang="en-US" sz="2600" b="0"/>
            </a:br>
            <a:endParaRPr lang="en-US" sz="2600" b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Sometimes you need to say “NO”</a:t>
            </a:r>
          </a:p>
          <a:p>
            <a:pPr lvl="1">
              <a:lnSpc>
                <a:spcPct val="80000"/>
              </a:lnSpc>
            </a:pPr>
            <a:r>
              <a:rPr lang="en-US"/>
              <a:t>If you have time, help</a:t>
            </a:r>
          </a:p>
          <a:p>
            <a:pPr lvl="1">
              <a:lnSpc>
                <a:spcPct val="80000"/>
              </a:lnSpc>
            </a:pPr>
            <a:r>
              <a:rPr lang="en-US"/>
              <a:t>If you do not have time, decline the project</a:t>
            </a:r>
          </a:p>
          <a:p>
            <a:pPr lvl="1">
              <a:lnSpc>
                <a:spcPct val="80000"/>
              </a:lnSpc>
            </a:pPr>
            <a:r>
              <a:rPr lang="en-US"/>
              <a:t>Be polite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TALK IT OUT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964488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How can you apply what you just learned regarding time management to your school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82613"/>
            <a:ext cx="7848600" cy="636587"/>
          </a:xfrm>
        </p:spPr>
        <p:txBody>
          <a:bodyPr wrap="square" tIns="45720" bIns="45720" anchor="t"/>
          <a:lstStyle/>
          <a:p>
            <a:r>
              <a:rPr lang="en-US" sz="2600" b="0"/>
              <a:t>ORGANIZING and PERFORMANCE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00200"/>
            <a:ext cx="7543800" cy="3581400"/>
          </a:xfrm>
        </p:spPr>
        <p:txBody>
          <a:bodyPr/>
          <a:lstStyle/>
          <a:p>
            <a:r>
              <a:rPr lang="en-US" sz="3000"/>
              <a:t>Being organized will</a:t>
            </a:r>
          </a:p>
          <a:p>
            <a:pPr marL="669925" lvl="1" indent="-325438"/>
            <a:r>
              <a:rPr lang="en-US" sz="2700"/>
              <a:t>Optimize performance </a:t>
            </a:r>
          </a:p>
          <a:p>
            <a:pPr marL="669925" lvl="1" indent="-325438"/>
            <a:r>
              <a:rPr lang="en-US" sz="2700"/>
              <a:t>Allow good use of your time</a:t>
            </a:r>
          </a:p>
          <a:p>
            <a:pPr marL="669925" lvl="1" indent="-325438"/>
            <a:r>
              <a:rPr lang="en-US" sz="2700"/>
              <a:t>Reduce 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5"/>
          <p:cNvSpPr txBox="1">
            <a:spLocks noChangeArrowheads="1"/>
          </p:cNvSpPr>
          <p:nvPr/>
        </p:nvSpPr>
        <p:spPr bwMode="auto">
          <a:xfrm>
            <a:off x="990600" y="1812925"/>
            <a:ext cx="7543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5400">
                <a:cs typeface="Arial" charset="0"/>
              </a:rPr>
              <a:t>“We must use time as a tool, not as a crutch.”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800">
                <a:cs typeface="Arial" charset="0"/>
              </a:rPr>
              <a:t>John F. Kennedy</a:t>
            </a:r>
            <a:endParaRPr lang="en-US" sz="54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8001000" cy="1066800"/>
          </a:xfrm>
        </p:spPr>
        <p:txBody>
          <a:bodyPr wrap="square" tIns="45720" bIns="45720" anchor="t"/>
          <a:lstStyle/>
          <a:p>
            <a:r>
              <a:rPr lang="en-US" sz="2600" b="0"/>
              <a:t>ORGANIZING and PERFORMANCE</a:t>
            </a:r>
            <a:br>
              <a:rPr lang="en-US" sz="2600" b="0"/>
            </a:br>
            <a:r>
              <a:rPr lang="en-US" sz="2600" b="0"/>
              <a:t>Ways to Get Organized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Take inventory</a:t>
            </a:r>
          </a:p>
          <a:p>
            <a:pPr>
              <a:lnSpc>
                <a:spcPct val="90000"/>
              </a:lnSpc>
            </a:pPr>
            <a:r>
              <a:rPr lang="en-US" sz="2600"/>
              <a:t>Place items where they are required</a:t>
            </a:r>
          </a:p>
          <a:p>
            <a:pPr>
              <a:lnSpc>
                <a:spcPct val="90000"/>
              </a:lnSpc>
            </a:pPr>
            <a:r>
              <a:rPr lang="en-US" sz="2600"/>
              <a:t>Avoid piles and miscellaneous folders</a:t>
            </a:r>
          </a:p>
          <a:p>
            <a:pPr>
              <a:lnSpc>
                <a:spcPct val="90000"/>
              </a:lnSpc>
            </a:pPr>
            <a:r>
              <a:rPr lang="en-US" sz="2600"/>
              <a:t>Return a used item to its appropriate area</a:t>
            </a:r>
          </a:p>
          <a:p>
            <a:pPr>
              <a:lnSpc>
                <a:spcPct val="90000"/>
              </a:lnSpc>
            </a:pPr>
            <a:r>
              <a:rPr lang="en-US" sz="2600"/>
              <a:t>Routinely de-clutter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8001000" cy="1066800"/>
          </a:xfrm>
        </p:spPr>
        <p:txBody>
          <a:bodyPr wrap="square" tIns="45720" bIns="45720" anchor="t"/>
          <a:lstStyle/>
          <a:p>
            <a:r>
              <a:rPr lang="en-US" sz="2600" b="0"/>
              <a:t>ORGANIZING and PERFORMANCE</a:t>
            </a:r>
            <a:br>
              <a:rPr lang="en-US" sz="2600" b="0"/>
            </a:br>
            <a:r>
              <a:rPr lang="en-US" sz="2600" b="0"/>
              <a:t>Other Organization Tools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Use a calendar</a:t>
            </a:r>
          </a:p>
          <a:p>
            <a:pPr>
              <a:lnSpc>
                <a:spcPct val="90000"/>
              </a:lnSpc>
            </a:pPr>
            <a:r>
              <a:rPr lang="en-US" sz="2600"/>
              <a:t>Keep an address book</a:t>
            </a:r>
          </a:p>
          <a:p>
            <a:pPr>
              <a:lnSpc>
                <a:spcPct val="90000"/>
              </a:lnSpc>
            </a:pPr>
            <a:r>
              <a:rPr lang="en-US" sz="2600"/>
              <a:t>Check and answer messages at regular intervals</a:t>
            </a:r>
          </a:p>
          <a:p>
            <a:pPr>
              <a:lnSpc>
                <a:spcPct val="90000"/>
              </a:lnSpc>
            </a:pPr>
            <a:r>
              <a:rPr lang="en-US" sz="2600"/>
              <a:t>Break large tasks into smaller tasks</a:t>
            </a:r>
          </a:p>
          <a:p>
            <a:pPr>
              <a:lnSpc>
                <a:spcPct val="90000"/>
              </a:lnSpc>
            </a:pPr>
            <a:r>
              <a:rPr lang="en-US" sz="2600"/>
              <a:t>Keep work space clutter-free</a:t>
            </a:r>
          </a:p>
          <a:p>
            <a:pPr>
              <a:lnSpc>
                <a:spcPct val="90000"/>
              </a:lnSpc>
            </a:pPr>
            <a:r>
              <a:rPr lang="en-US" sz="2600"/>
              <a:t>Shred confidential material once a day</a:t>
            </a:r>
          </a:p>
          <a:p>
            <a:pPr>
              <a:lnSpc>
                <a:spcPct val="90000"/>
              </a:lnSpc>
            </a:pPr>
            <a:r>
              <a:rPr lang="en-US" sz="2600"/>
              <a:t>Manage files (paper and electronic)</a:t>
            </a:r>
          </a:p>
          <a:p>
            <a:pPr>
              <a:lnSpc>
                <a:spcPct val="90000"/>
              </a:lnSpc>
            </a:pPr>
            <a:r>
              <a:rPr lang="en-US" sz="2600"/>
              <a:t>Handle mail in an organized manner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8229600" cy="406400"/>
          </a:xfrm>
        </p:spPr>
        <p:txBody>
          <a:bodyPr wrap="square" tIns="45720" bIns="45720" anchor="t"/>
          <a:lstStyle/>
          <a:p>
            <a:r>
              <a:rPr lang="en-US" sz="3100" b="0"/>
              <a:t>OBJECTIVES</a:t>
            </a:r>
            <a:endParaRPr lang="en-US" b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3716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Describe how </a:t>
            </a:r>
            <a:r>
              <a:rPr lang="en-US" sz="2200" i="1"/>
              <a:t>stress</a:t>
            </a:r>
            <a:r>
              <a:rPr lang="en-US" sz="2200"/>
              <a:t> impacts workplace performance</a:t>
            </a:r>
          </a:p>
          <a:p>
            <a:pPr>
              <a:lnSpc>
                <a:spcPct val="90000"/>
              </a:lnSpc>
            </a:pPr>
            <a:r>
              <a:rPr lang="en-US" sz="2200"/>
              <a:t>Identify the causes of stress, and name methods of dealing with stress</a:t>
            </a:r>
          </a:p>
          <a:p>
            <a:pPr>
              <a:lnSpc>
                <a:spcPct val="90000"/>
              </a:lnSpc>
            </a:pPr>
            <a:r>
              <a:rPr lang="en-US" sz="2200"/>
              <a:t>Deal with </a:t>
            </a:r>
            <a:r>
              <a:rPr lang="en-US" sz="2200" i="1"/>
              <a:t>procrastination</a:t>
            </a:r>
            <a:r>
              <a:rPr lang="en-US" sz="2200"/>
              <a:t> in a productive manner</a:t>
            </a:r>
          </a:p>
          <a:p>
            <a:pPr>
              <a:lnSpc>
                <a:spcPct val="90000"/>
              </a:lnSpc>
            </a:pPr>
            <a:r>
              <a:rPr lang="en-US" sz="2200"/>
              <a:t>Apply time-management techniques in the workplace</a:t>
            </a:r>
          </a:p>
          <a:p>
            <a:pPr>
              <a:lnSpc>
                <a:spcPct val="90000"/>
              </a:lnSpc>
            </a:pPr>
            <a:r>
              <a:rPr lang="en-US" sz="2200"/>
              <a:t>Define the importance of organizing for optimal performance</a:t>
            </a:r>
          </a:p>
          <a:p>
            <a:pPr>
              <a:lnSpc>
                <a:spcPct val="90000"/>
              </a:lnSpc>
            </a:pPr>
            <a:r>
              <a:rPr lang="en-US" sz="2200"/>
              <a:t>Apply organizational techniques in the workplace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THE IMPACT OF STRESS </a:t>
            </a:r>
            <a:br>
              <a:rPr lang="en-US" sz="2600" b="0"/>
            </a:br>
            <a:r>
              <a:rPr lang="en-US" sz="2600" b="0"/>
              <a:t>ON PERFORMANCE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r>
              <a:rPr lang="en-US" b="1"/>
              <a:t>Stress:</a:t>
            </a:r>
            <a:r>
              <a:rPr lang="en-US"/>
              <a:t> the body’s reaction to a tense situation</a:t>
            </a:r>
          </a:p>
          <a:p>
            <a:pPr lvl="1"/>
            <a:r>
              <a:rPr lang="en-US"/>
              <a:t>Stress will affect work performance</a:t>
            </a:r>
          </a:p>
          <a:p>
            <a:pPr lvl="1"/>
            <a:r>
              <a:rPr lang="en-US"/>
              <a:t>Stress in the workplace will carry on to your personal life</a:t>
            </a:r>
          </a:p>
          <a:p>
            <a:pPr lvl="1"/>
            <a:r>
              <a:rPr lang="en-US"/>
              <a:t>Stress-related losses cost organizations billions of dollars annually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1143000" y="457200"/>
            <a:ext cx="7366000" cy="803275"/>
          </a:xfrm>
        </p:spPr>
        <p:txBody>
          <a:bodyPr wrap="square" tIns="45720" bIns="45720" anchor="t"/>
          <a:lstStyle/>
          <a:p>
            <a:r>
              <a:rPr lang="en-US" b="0"/>
              <a:t>TALK IT OUT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964488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Hoe can stress from school impact other areas of your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8229600" cy="406400"/>
          </a:xfrm>
        </p:spPr>
        <p:txBody>
          <a:bodyPr wrap="square" tIns="45720" bIns="45720" anchor="t"/>
          <a:lstStyle/>
          <a:p>
            <a:r>
              <a:rPr lang="en-US" sz="3100" b="0"/>
              <a:t>TYPES OF STRESS</a:t>
            </a:r>
            <a:endParaRPr lang="en-US" b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sz="2400" b="1"/>
              <a:t>Positive stress: </a:t>
            </a:r>
            <a:r>
              <a:rPr lang="en-US" sz="2400"/>
              <a:t>a productive type of stress that provides strength to accomplish a task</a:t>
            </a:r>
          </a:p>
          <a:p>
            <a:pPr marL="669925" lvl="1" indent="-325438"/>
            <a:r>
              <a:rPr lang="en-US" sz="2100"/>
              <a:t>Can become negative</a:t>
            </a:r>
          </a:p>
          <a:p>
            <a:r>
              <a:rPr lang="en-US" sz="2400" b="1"/>
              <a:t>Negative stress: </a:t>
            </a:r>
            <a:r>
              <a:rPr lang="en-US" sz="2400"/>
              <a:t>a type of stress that results in you becoming emotional, illogical, or in you losing control of your temper</a:t>
            </a:r>
          </a:p>
          <a:p>
            <a:pPr marL="669925" lvl="1" indent="-325438"/>
            <a:r>
              <a:rPr lang="en-US" sz="2100"/>
              <a:t>Can cause anger, depression, distrust, fatigue, changes in appetite, and/or physical weakness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1143000" y="457200"/>
            <a:ext cx="7366000" cy="803275"/>
          </a:xfrm>
        </p:spPr>
        <p:txBody>
          <a:bodyPr wrap="square" tIns="45720" bIns="45720" anchor="t"/>
          <a:lstStyle/>
          <a:p>
            <a:r>
              <a:rPr lang="en-US" b="0"/>
              <a:t>TALK IT OUT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964488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What are common negative stressors students face and what are positive responses?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458200" cy="1371600"/>
          </a:xfrm>
        </p:spPr>
        <p:txBody>
          <a:bodyPr wrap="square" tIns="45720" bIns="45720" anchor="t"/>
          <a:lstStyle/>
          <a:p>
            <a:r>
              <a:rPr lang="en-US" sz="2600" b="0"/>
              <a:t>DEALING WITH STRESS</a:t>
            </a:r>
            <a:br>
              <a:rPr lang="en-US" sz="2600" b="0"/>
            </a:br>
            <a:r>
              <a:rPr lang="en-US" sz="2200" b="0"/>
              <a:t>Steps to Assist in Dealing with Stress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750175" cy="4222750"/>
          </a:xfrm>
        </p:spPr>
        <p:txBody>
          <a:bodyPr/>
          <a:lstStyle/>
          <a:p>
            <a:pPr marL="514350" indent="-514350">
              <a:buFont typeface="Garamond" pitchFamily="18" charset="0"/>
              <a:buAutoNum type="arabicPeriod"/>
            </a:pPr>
            <a:r>
              <a:rPr lang="en-US"/>
              <a:t>Identify the stressor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/>
              <a:t>Recognize why and how you are reacting to the stressor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/>
              <a:t>Visualize and set goals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/>
              <a:t>Practice positive stress relief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tIns="45720" bIns="45720" anchor="t"/>
          <a:lstStyle/>
          <a:p>
            <a:r>
              <a:rPr lang="en-US" sz="2600" b="0"/>
              <a:t>DEALING WITH STRESS</a:t>
            </a:r>
            <a:br>
              <a:rPr lang="en-US" sz="2600" b="0"/>
            </a:br>
            <a:r>
              <a:rPr lang="en-US" sz="2600" b="0"/>
              <a:t>Stress Relievers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371600"/>
            <a:ext cx="8153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Find an outlet to release tension</a:t>
            </a:r>
          </a:p>
          <a:p>
            <a:pPr>
              <a:lnSpc>
                <a:spcPct val="90000"/>
              </a:lnSpc>
            </a:pPr>
            <a:r>
              <a:rPr lang="en-US" sz="2400"/>
              <a:t>Diminish (or ideally eliminate) the use of alcohol and/or drugs</a:t>
            </a:r>
          </a:p>
          <a:p>
            <a:pPr>
              <a:lnSpc>
                <a:spcPct val="90000"/>
              </a:lnSpc>
            </a:pPr>
            <a:r>
              <a:rPr lang="en-US" sz="2400"/>
              <a:t>Do not become emotional</a:t>
            </a:r>
          </a:p>
          <a:p>
            <a:pPr>
              <a:lnSpc>
                <a:spcPct val="90000"/>
              </a:lnSpc>
            </a:pPr>
            <a:r>
              <a:rPr lang="en-US" sz="2400"/>
              <a:t>Get organized</a:t>
            </a:r>
          </a:p>
          <a:p>
            <a:pPr>
              <a:lnSpc>
                <a:spcPct val="90000"/>
              </a:lnSpc>
            </a:pPr>
            <a:r>
              <a:rPr lang="en-US" sz="2400"/>
              <a:t>Create and maintain a support network</a:t>
            </a:r>
          </a:p>
          <a:p>
            <a:pPr>
              <a:lnSpc>
                <a:spcPct val="90000"/>
              </a:lnSpc>
            </a:pPr>
            <a:r>
              <a:rPr lang="en-US" sz="2400"/>
              <a:t>Make time for yourself and learn to relax</a:t>
            </a:r>
          </a:p>
          <a:p>
            <a:pPr>
              <a:lnSpc>
                <a:spcPct val="90000"/>
              </a:lnSpc>
            </a:pPr>
            <a:r>
              <a:rPr lang="en-US" sz="2400"/>
              <a:t>Eat a balanced diet and get plenty of sleep</a:t>
            </a:r>
          </a:p>
          <a:p>
            <a:pPr>
              <a:lnSpc>
                <a:spcPct val="90000"/>
              </a:lnSpc>
            </a:pPr>
            <a:r>
              <a:rPr lang="en-US" sz="2400"/>
              <a:t>Develop realistic goals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635</Words>
  <Application>Microsoft Office PowerPoint</Application>
  <PresentationFormat>On-screen Show (4:3)</PresentationFormat>
  <Paragraphs>112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Tahoma</vt:lpstr>
      <vt:lpstr>Garamond</vt:lpstr>
      <vt:lpstr>Template</vt:lpstr>
      <vt:lpstr>Chapter 3</vt:lpstr>
      <vt:lpstr>Slide 2</vt:lpstr>
      <vt:lpstr>OBJECTIVES</vt:lpstr>
      <vt:lpstr>THE IMPACT OF STRESS  ON PERFORMANCE</vt:lpstr>
      <vt:lpstr>TALK IT OUT</vt:lpstr>
      <vt:lpstr>TYPES OF STRESS</vt:lpstr>
      <vt:lpstr>TALK IT OUT</vt:lpstr>
      <vt:lpstr>DEALING WITH STRESS Steps to Assist in Dealing with Stress</vt:lpstr>
      <vt:lpstr>DEALING WITH STRESS Stress Relievers</vt:lpstr>
      <vt:lpstr>DEALING WITH STRESS Specific Stress Relievers</vt:lpstr>
      <vt:lpstr>DEALING WITH STRESS At Work</vt:lpstr>
      <vt:lpstr>TALK IT OUT</vt:lpstr>
      <vt:lpstr>DEALING WITH STRESS </vt:lpstr>
      <vt:lpstr>TIME MANAGEMENT</vt:lpstr>
      <vt:lpstr>TIME MANAGEMENT </vt:lpstr>
      <vt:lpstr>TIME MANAGEMENT </vt:lpstr>
      <vt:lpstr>TIME MANAGEMENT </vt:lpstr>
      <vt:lpstr>TALK IT OUT</vt:lpstr>
      <vt:lpstr>ORGANIZING and PERFORMANCE</vt:lpstr>
      <vt:lpstr>ORGANIZING and PERFORMANCE Ways to Get Organized</vt:lpstr>
      <vt:lpstr>ORGANIZING and PERFORMANCE Other Organization Tools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STRESS MANAGEMENT/ ORGANIZATION SKILLS</dc:title>
  <dc:creator>Megan Tighe</dc:creator>
  <cp:lastModifiedBy>Tanika Henderson</cp:lastModifiedBy>
  <cp:revision>26</cp:revision>
  <dcterms:created xsi:type="dcterms:W3CDTF">2009-10-15T22:26:22Z</dcterms:created>
  <dcterms:modified xsi:type="dcterms:W3CDTF">2012-02-09T19:55:26Z</dcterms:modified>
</cp:coreProperties>
</file>