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8"/>
  </p:notesMasterIdLst>
  <p:handoutMasterIdLst>
    <p:handoutMasterId r:id="rId49"/>
  </p:handoutMasterIdLst>
  <p:sldIdLst>
    <p:sldId id="30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305" r:id="rId10"/>
    <p:sldId id="296" r:id="rId11"/>
    <p:sldId id="297" r:id="rId12"/>
    <p:sldId id="298" r:id="rId13"/>
    <p:sldId id="299" r:id="rId14"/>
    <p:sldId id="30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4" r:id="rId30"/>
    <p:sldId id="274" r:id="rId31"/>
    <p:sldId id="286" r:id="rId32"/>
    <p:sldId id="285" r:id="rId33"/>
    <p:sldId id="281" r:id="rId34"/>
    <p:sldId id="287" r:id="rId35"/>
    <p:sldId id="288" r:id="rId36"/>
    <p:sldId id="293" r:id="rId37"/>
    <p:sldId id="300" r:id="rId38"/>
    <p:sldId id="289" r:id="rId39"/>
    <p:sldId id="290" r:id="rId40"/>
    <p:sldId id="291" r:id="rId41"/>
    <p:sldId id="292" r:id="rId42"/>
    <p:sldId id="303" r:id="rId43"/>
    <p:sldId id="302" r:id="rId44"/>
    <p:sldId id="301" r:id="rId45"/>
    <p:sldId id="294" r:id="rId46"/>
    <p:sldId id="304" r:id="rId47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93" autoAdjust="0"/>
  </p:normalViewPr>
  <p:slideViewPr>
    <p:cSldViewPr>
      <p:cViewPr>
        <p:scale>
          <a:sx n="100" d="100"/>
          <a:sy n="100" d="100"/>
        </p:scale>
        <p:origin x="-8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AB6F673F-8967-402B-AD6B-1C59967D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9438"/>
            <a:ext cx="510063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F866BEF-2F36-4175-9373-ED551721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9525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 tIns="4572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54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54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494D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52400" y="6397625"/>
            <a:ext cx="4114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chemeClr val="bg1"/>
                </a:solidFill>
              </a:rPr>
              <a:t>Professionalism, 3</a:t>
            </a:r>
            <a:r>
              <a:rPr lang="en-US" sz="1400" baseline="30000">
                <a:solidFill>
                  <a:schemeClr val="bg1"/>
                </a:solidFill>
              </a:rPr>
              <a:t>rd</a:t>
            </a:r>
            <a:r>
              <a:rPr lang="en-US" sz="1400">
                <a:solidFill>
                  <a:schemeClr val="bg1"/>
                </a:solidFill>
              </a:rPr>
              <a:t> Edition</a:t>
            </a:r>
          </a:p>
          <a:p>
            <a:pPr eaLnBrk="0" hangingPunct="0">
              <a:defRPr/>
            </a:pPr>
            <a:r>
              <a:rPr lang="en-US" sz="1200">
                <a:solidFill>
                  <a:schemeClr val="bg1"/>
                </a:solidFill>
                <a:ea typeface="ＭＳ Ｐゴシック" pitchFamily="34" charset="-128"/>
              </a:rPr>
              <a:t>Lydia E. Anderson &amp; Sandra B. Bolt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4619625" y="6400800"/>
            <a:ext cx="444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>
                <a:solidFill>
                  <a:schemeClr val="bg1"/>
                </a:solidFill>
                <a:ea typeface="ＭＳ Ｐゴシック" pitchFamily="34" charset="-128"/>
              </a:rPr>
              <a:t>© 2013 by Pearson Higher Education, Inc</a:t>
            </a:r>
            <a:br>
              <a:rPr lang="en-US" sz="120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200">
                <a:solidFill>
                  <a:schemeClr val="bg1"/>
                </a:solidFill>
                <a:ea typeface="ＭＳ Ｐゴシック" pitchFamily="34" charset="-128"/>
              </a:rPr>
              <a:t>Upper Saddle River, New Jersey 07458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6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onetcenter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100" smtClean="0"/>
              <a:t>Chapter 14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Resum</a:t>
            </a:r>
            <a:r>
              <a:rPr lang="en-US" smtClean="0">
                <a:cs typeface="Arial" charset="0"/>
              </a:rPr>
              <a:t>é Package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z="2800" smtClean="0"/>
              <a:t>Figure 14-2</a:t>
            </a:r>
          </a:p>
        </p:txBody>
      </p:sp>
      <p:pic>
        <p:nvPicPr>
          <p:cNvPr id="33795" name="Picture 3" descr="FG_1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838200"/>
            <a:ext cx="565626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2438400" y="304800"/>
            <a:ext cx="3581400" cy="381000"/>
          </a:xfrm>
        </p:spPr>
        <p:txBody>
          <a:bodyPr wrap="square" tIns="45720" bIns="45720"/>
          <a:lstStyle/>
          <a:p>
            <a:pPr eaLnBrk="1" hangingPunct="1"/>
            <a:r>
              <a:rPr lang="en-US" sz="2400" smtClean="0"/>
              <a:t>Figure 14-3</a:t>
            </a:r>
          </a:p>
        </p:txBody>
      </p:sp>
      <p:pic>
        <p:nvPicPr>
          <p:cNvPr id="35843" name="Picture 3" descr="FG_14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413" y="762000"/>
            <a:ext cx="559117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z="2800" smtClean="0"/>
              <a:t>Figure 14-4</a:t>
            </a:r>
          </a:p>
        </p:txBody>
      </p:sp>
      <p:pic>
        <p:nvPicPr>
          <p:cNvPr id="37891" name="Picture 3" descr="FG_14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83820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z="2400" smtClean="0"/>
              <a:t>Figure 14-5</a:t>
            </a:r>
          </a:p>
        </p:txBody>
      </p:sp>
      <p:pic>
        <p:nvPicPr>
          <p:cNvPr id="39939" name="Picture 3" descr="FG_14_0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14-6</a:t>
            </a:r>
          </a:p>
        </p:txBody>
      </p:sp>
      <p:pic>
        <p:nvPicPr>
          <p:cNvPr id="41987" name="Picture 3" descr="FG_14_0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914400"/>
            <a:ext cx="652303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7543800" cy="4419600"/>
          </a:xfrm>
        </p:spPr>
        <p:txBody>
          <a:bodyPr/>
          <a:lstStyle/>
          <a:p>
            <a:pPr eaLnBrk="1" hangingPunct="1"/>
            <a:r>
              <a:rPr lang="en-US" sz="2400" smtClean="0"/>
              <a:t>Both résumé layouts present employment history and education in reverse time order</a:t>
            </a:r>
          </a:p>
          <a:p>
            <a:pPr eaLnBrk="1" hangingPunct="1"/>
            <a:r>
              <a:rPr lang="en-US" sz="2400" smtClean="0"/>
              <a:t>When listing work history, bold job title, not employer</a:t>
            </a:r>
          </a:p>
          <a:p>
            <a:pPr eaLnBrk="1" hangingPunct="1"/>
            <a:r>
              <a:rPr lang="en-US" sz="2400" smtClean="0"/>
              <a:t>When listing employment dates, use only month and year</a:t>
            </a:r>
          </a:p>
          <a:p>
            <a:pPr eaLnBrk="1" hangingPunct="1"/>
            <a:r>
              <a:rPr lang="en-US" sz="2400" smtClean="0"/>
              <a:t>Be consistent in layout, dates, and tense</a:t>
            </a:r>
          </a:p>
          <a:p>
            <a:pPr eaLnBrk="1" hangingPunct="1"/>
            <a:r>
              <a:rPr lang="en-US" sz="2400" smtClean="0"/>
              <a:t>Avoid the use of résumé templates</a:t>
            </a:r>
          </a:p>
        </p:txBody>
      </p:sp>
      <p:sp>
        <p:nvSpPr>
          <p:cNvPr id="44034" name="Title 1"/>
          <p:cNvSpPr txBox="1">
            <a:spLocks/>
          </p:cNvSpPr>
          <p:nvPr/>
        </p:nvSpPr>
        <p:spPr bwMode="auto">
          <a:xfrm>
            <a:off x="1109663" y="263525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/>
              <a:t>STEP THREE:</a:t>
            </a:r>
            <a:br>
              <a:rPr lang="en-US" sz="3200" b="1"/>
            </a:br>
            <a:r>
              <a:rPr lang="en-US" sz="3200" b="1"/>
              <a:t>PROPER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 anchor="t"/>
          <a:lstStyle/>
          <a:p>
            <a:pPr eaLnBrk="1" hangingPunct="1"/>
            <a:r>
              <a:rPr lang="en-US" sz="3300" b="0" smtClean="0"/>
              <a:t>TALK IT OUT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583488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700" b="1" smtClean="0"/>
              <a:t>	</a:t>
            </a:r>
            <a:r>
              <a:rPr lang="en-US" sz="3700" smtClean="0"/>
              <a:t>Which </a:t>
            </a:r>
            <a:r>
              <a:rPr lang="en-US" sz="4000" smtClean="0"/>
              <a:t>résumé </a:t>
            </a:r>
            <a:r>
              <a:rPr lang="en-US" sz="3700" smtClean="0"/>
              <a:t>layout is best for your situation?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2"/>
          <p:cNvSpPr>
            <a:spLocks noGrp="1"/>
          </p:cNvSpPr>
          <p:nvPr>
            <p:ph idx="4294967295"/>
          </p:nvPr>
        </p:nvSpPr>
        <p:spPr>
          <a:xfrm>
            <a:off x="474663" y="1292225"/>
            <a:ext cx="8159750" cy="4583113"/>
          </a:xfrm>
        </p:spPr>
        <p:txBody>
          <a:bodyPr/>
          <a:lstStyle/>
          <a:p>
            <a:pPr eaLnBrk="1" hangingPunct="1"/>
            <a:r>
              <a:rPr lang="en-US" sz="2000" smtClean="0"/>
              <a:t>Provide details in electronic document</a:t>
            </a:r>
          </a:p>
          <a:p>
            <a:pPr marL="669925" lvl="1" indent="-325438" eaLnBrk="1" hangingPunct="1"/>
            <a:r>
              <a:rPr lang="en-US" sz="1900" smtClean="0"/>
              <a:t>Limited or no experience (functional layout)</a:t>
            </a:r>
          </a:p>
          <a:p>
            <a:pPr marL="1022350" lvl="2" indent="-350838" eaLnBrk="1" hangingPunct="1"/>
            <a:r>
              <a:rPr lang="en-US" sz="2100" smtClean="0"/>
              <a:t>Learned skills, job duties, and accomplishments</a:t>
            </a:r>
          </a:p>
          <a:p>
            <a:pPr marL="669925" lvl="1" indent="-325438" eaLnBrk="1" hangingPunct="1"/>
            <a:r>
              <a:rPr lang="en-US" sz="1900" smtClean="0"/>
              <a:t>Work and/or career experience (chronological layout)</a:t>
            </a:r>
          </a:p>
          <a:p>
            <a:pPr marL="1022350" lvl="2" indent="-350838" eaLnBrk="1" hangingPunct="1"/>
            <a:r>
              <a:rPr lang="en-US" sz="2100" smtClean="0"/>
              <a:t>Specific activities achieved beyond job duties</a:t>
            </a:r>
          </a:p>
          <a:p>
            <a:pPr eaLnBrk="1" hangingPunct="1"/>
            <a:r>
              <a:rPr lang="en-US" sz="2000" smtClean="0"/>
              <a:t>Quantify skills, responsibilities, and accomplishments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31775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000000"/>
                </a:solidFill>
                <a:ea typeface="+mn-ea"/>
                <a:cs typeface="+mn-cs"/>
              </a:rPr>
              <a:t>STEP FOUR:</a:t>
            </a:r>
            <a:br>
              <a:rPr lang="en-US" sz="2800" b="1" kern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800" b="1" kern="0" dirty="0">
                <a:solidFill>
                  <a:srgbClr val="000000"/>
                </a:solidFill>
                <a:ea typeface="+mn-ea"/>
                <a:cs typeface="+mn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772400" cy="4267200"/>
          </a:xfrm>
        </p:spPr>
        <p:txBody>
          <a:bodyPr/>
          <a:lstStyle/>
          <a:p>
            <a:pPr eaLnBrk="1" hangingPunct="1"/>
            <a:r>
              <a:rPr lang="en-US" b="1" smtClean="0"/>
              <a:t>Job-specific skills</a:t>
            </a:r>
            <a:r>
              <a:rPr lang="en-US" smtClean="0"/>
              <a:t>: skills that are directly related to a specific job or industry</a:t>
            </a:r>
          </a:p>
          <a:p>
            <a:pPr marL="669925" lvl="1" indent="-325438" eaLnBrk="1" hangingPunct="1"/>
            <a:r>
              <a:rPr lang="en-US" smtClean="0"/>
              <a:t>May not be useful in a career change</a:t>
            </a:r>
          </a:p>
          <a:p>
            <a:pPr marL="1022350" lvl="2" indent="-350838" eaLnBrk="1" hangingPunct="1"/>
            <a:r>
              <a:rPr lang="en-US" sz="2400" smtClean="0"/>
              <a:t>Example: A Medical Billing Clerk who knows how to use a specific software program such as Medical Manager would not need to use this skill if he or she changed jobs to become a teacher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Transferable skills</a:t>
            </a:r>
            <a:r>
              <a:rPr lang="en-US" smtClean="0"/>
              <a:t>:</a:t>
            </a:r>
            <a:r>
              <a:rPr lang="en-US" b="1" smtClean="0"/>
              <a:t> </a:t>
            </a:r>
            <a:r>
              <a:rPr lang="en-US" smtClean="0"/>
              <a:t>skills that are transferred from one job to the next</a:t>
            </a:r>
          </a:p>
          <a:p>
            <a:pPr marL="669925" lvl="1" indent="-325438" eaLnBrk="1" hangingPunct="1"/>
            <a:r>
              <a:rPr lang="en-US" smtClean="0"/>
              <a:t>If you change careers, you will still be able to use (transfer) these skills</a:t>
            </a:r>
          </a:p>
          <a:p>
            <a:pPr marL="1022350" lvl="2" indent="-350838" eaLnBrk="1" hangingPunct="1"/>
            <a:r>
              <a:rPr lang="en-US" sz="2400" smtClean="0"/>
              <a:t>Example: A Medical Billing Clerk may have consistent contact with patients and must practice patience and be positive when dealing with customers; if he or she becomes a teacher, that skill will be transferable to the children in the classroom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467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500" smtClean="0"/>
              <a:t>“Whenever you are asked if you can do a job, tell ‘em, “Certainly I can!” Then get busy and find out how to do it.”</a:t>
            </a:r>
            <a:endParaRPr lang="en-US" sz="3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300" smtClean="0"/>
              <a:t>Theodore Roosevelt (1858-1919)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696200" cy="4495800"/>
          </a:xfrm>
        </p:spPr>
        <p:txBody>
          <a:bodyPr/>
          <a:lstStyle/>
          <a:p>
            <a:pPr eaLnBrk="1" hangingPunct="1"/>
            <a:r>
              <a:rPr lang="en-US" b="1" smtClean="0"/>
              <a:t>Soft skills</a:t>
            </a:r>
            <a:r>
              <a:rPr lang="en-US" smtClean="0"/>
              <a:t>: people skills necessary when working with others in the workplace</a:t>
            </a:r>
          </a:p>
          <a:p>
            <a:pPr eaLnBrk="1" hangingPunct="1"/>
            <a:r>
              <a:rPr lang="en-US" smtClean="0"/>
              <a:t>Employers want employees that are:</a:t>
            </a:r>
          </a:p>
          <a:p>
            <a:pPr marL="669925" lvl="1" indent="-325438" eaLnBrk="1" hangingPunct="1"/>
            <a:r>
              <a:rPr lang="en-US" smtClean="0"/>
              <a:t>Reliable</a:t>
            </a:r>
          </a:p>
          <a:p>
            <a:pPr marL="669925" lvl="1" indent="-325438" eaLnBrk="1" hangingPunct="1"/>
            <a:r>
              <a:rPr lang="en-US" smtClean="0"/>
              <a:t>Team players</a:t>
            </a:r>
          </a:p>
          <a:p>
            <a:pPr marL="669925" lvl="1" indent="-325438" eaLnBrk="1" hangingPunct="1"/>
            <a:r>
              <a:rPr lang="en-US" smtClean="0"/>
              <a:t>Good communicators</a:t>
            </a:r>
          </a:p>
          <a:p>
            <a:pPr marL="669925" lvl="1" indent="-325438" eaLnBrk="1" hangingPunct="1"/>
            <a:r>
              <a:rPr lang="en-US" smtClean="0"/>
              <a:t>Able to get along well with others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964488" cy="4572000"/>
          </a:xfrm>
        </p:spPr>
        <p:txBody>
          <a:bodyPr/>
          <a:lstStyle/>
          <a:p>
            <a:pPr eaLnBrk="1" hangingPunct="1"/>
            <a:r>
              <a:rPr lang="en-US" smtClean="0"/>
              <a:t>When listing work experience</a:t>
            </a:r>
          </a:p>
          <a:p>
            <a:pPr marL="669925" lvl="1" indent="-325438" eaLnBrk="1" hangingPunct="1"/>
            <a:r>
              <a:rPr lang="en-US" smtClean="0"/>
              <a:t>Include job title (bold)</a:t>
            </a:r>
          </a:p>
          <a:p>
            <a:pPr marL="669925" lvl="1" indent="-325438" eaLnBrk="1" hangingPunct="1"/>
            <a:r>
              <a:rPr lang="en-US" smtClean="0"/>
              <a:t>Company name</a:t>
            </a:r>
          </a:p>
          <a:p>
            <a:pPr marL="669925" lvl="1" indent="-325438" eaLnBrk="1" hangingPunct="1"/>
            <a:r>
              <a:rPr lang="en-US" smtClean="0"/>
              <a:t>City and state of company</a:t>
            </a:r>
          </a:p>
          <a:p>
            <a:pPr marL="669925" lvl="1" indent="-325438" eaLnBrk="1" hangingPunct="1"/>
            <a:r>
              <a:rPr lang="en-US" smtClean="0"/>
              <a:t>Duties of the position</a:t>
            </a:r>
          </a:p>
          <a:p>
            <a:pPr eaLnBrk="1" hangingPunct="1"/>
            <a:r>
              <a:rPr lang="en-US" smtClean="0"/>
              <a:t>When listing job duties</a:t>
            </a:r>
          </a:p>
          <a:p>
            <a:pPr marL="669925" lvl="1" indent="-325438" eaLnBrk="1" hangingPunct="1"/>
            <a:r>
              <a:rPr lang="en-US" smtClean="0"/>
              <a:t>Be as specific as possible</a:t>
            </a:r>
          </a:p>
          <a:p>
            <a:pPr marL="669925" lvl="1" indent="-325438" eaLnBrk="1" hangingPunct="1"/>
            <a:r>
              <a:rPr lang="en-US" smtClean="0"/>
              <a:t>First list skills most relevant to target job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378700" cy="4449763"/>
          </a:xfrm>
        </p:spPr>
        <p:txBody>
          <a:bodyPr/>
          <a:lstStyle/>
          <a:p>
            <a:pPr eaLnBrk="1" hangingPunct="1"/>
            <a:r>
              <a:rPr lang="en-US" smtClean="0"/>
              <a:t>Identify key knowledge, skills, and abilities the employer desires</a:t>
            </a:r>
          </a:p>
          <a:p>
            <a:pPr lvl="1" eaLnBrk="1" hangingPunct="1"/>
            <a:r>
              <a:rPr lang="en-US" smtClean="0"/>
              <a:t>Secure a copy of the job description</a:t>
            </a:r>
          </a:p>
          <a:p>
            <a:pPr lvl="1" eaLnBrk="1" hangingPunct="1"/>
            <a:r>
              <a:rPr lang="en-US" smtClean="0"/>
              <a:t>Use O’Net, a database of occupational information developed by U.S. Department of Labor</a:t>
            </a:r>
          </a:p>
          <a:p>
            <a:pPr lvl="2" eaLnBrk="1" hangingPunct="1"/>
            <a:r>
              <a:rPr lang="en-US" smtClean="0"/>
              <a:t>Excellent resource to ID key requirements for specific jobs </a:t>
            </a:r>
            <a:r>
              <a:rPr lang="en-US" smtClean="0">
                <a:hlinkClick r:id="rId3"/>
              </a:rPr>
              <a:t>http://online.onetcenter.org/</a:t>
            </a:r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Power Words</a:t>
            </a:r>
            <a:r>
              <a:rPr lang="en-US" smtClean="0"/>
              <a:t>: action verbs that describe accomplishments in a lively and specific way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Power words for skills section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Ideal</a:t>
            </a:r>
            <a:r>
              <a:rPr lang="en-US" sz="2000" smtClean="0"/>
              <a:t> oral and written communications skills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Understanding</a:t>
            </a:r>
            <a:r>
              <a:rPr lang="en-US" sz="2000" smtClean="0"/>
              <a:t> of office practices and procedures; ability to operate fax machine, copy machine, and ten-key machine; ability to enter data; ability to effectively interpret policies and procedures; work well under the pressure of deadlines; </a:t>
            </a:r>
            <a:r>
              <a:rPr lang="en-US" sz="2000" b="1" smtClean="0"/>
              <a:t>establish</a:t>
            </a:r>
            <a:r>
              <a:rPr lang="en-US" sz="2000" smtClean="0"/>
              <a:t> and </a:t>
            </a:r>
            <a:r>
              <a:rPr lang="en-US" sz="2000" b="1" smtClean="0"/>
              <a:t>maintain </a:t>
            </a:r>
            <a:r>
              <a:rPr lang="en-US" sz="2000" smtClean="0"/>
              <a:t>a positive working relationship with others; ability to communicate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Accurate</a:t>
            </a:r>
            <a:r>
              <a:rPr lang="en-US" sz="2000" smtClean="0"/>
              <a:t> typing skills at ______ wpm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Experienced with Microsoft Office, including Word, Excel, Access, PowerPoint, and Outlook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77724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Power words for skills section cont.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Excellent</a:t>
            </a:r>
            <a:r>
              <a:rPr lang="en-US" sz="2400" smtClean="0"/>
              <a:t> English grammar, spelling, and punctuation skills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Accurately</a:t>
            </a:r>
            <a:r>
              <a:rPr lang="en-US" sz="2400" smtClean="0"/>
              <a:t> proofread and edit documents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Strong</a:t>
            </a:r>
            <a:r>
              <a:rPr lang="en-US" sz="2400" smtClean="0"/>
              <a:t> attention to detail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Accurately</a:t>
            </a:r>
            <a:r>
              <a:rPr lang="en-US" sz="2400" smtClean="0"/>
              <a:t> follow oral and written instructions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Excellent</a:t>
            </a:r>
            <a:r>
              <a:rPr lang="en-US" sz="2400" smtClean="0"/>
              <a:t> attendance and punctual record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Maintain</a:t>
            </a:r>
            <a:r>
              <a:rPr lang="en-US" sz="2400" smtClean="0"/>
              <a:t> confidentiality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Positive</a:t>
            </a:r>
            <a:r>
              <a:rPr lang="en-US" sz="2400" smtClean="0"/>
              <a:t> attitude, motivated, and organized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9248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Power words for work section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Prepared</a:t>
            </a:r>
            <a:r>
              <a:rPr lang="en-US" sz="2200" smtClean="0"/>
              <a:t> reports and other materials requiring independent achievement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Enjoy</a:t>
            </a:r>
            <a:r>
              <a:rPr lang="en-US" sz="2200" smtClean="0"/>
              <a:t> working in a flexible team situation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Established</a:t>
            </a:r>
            <a:r>
              <a:rPr lang="en-US" sz="2200" smtClean="0"/>
              <a:t> and </a:t>
            </a:r>
            <a:r>
              <a:rPr lang="en-US" sz="2200" b="1" smtClean="0"/>
              <a:t>maintained</a:t>
            </a:r>
            <a:r>
              <a:rPr lang="en-US" sz="2200" smtClean="0"/>
              <a:t> positive and effective working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Planned</a:t>
            </a:r>
            <a:r>
              <a:rPr lang="en-US" sz="2200" smtClean="0"/>
              <a:t>, scheduled, and performed a variety of clerical work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Maintained</a:t>
            </a:r>
            <a:r>
              <a:rPr lang="en-US" sz="2200" smtClean="0"/>
              <a:t> office equipment and supplies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/>
              <a:t>Proofread</a:t>
            </a:r>
            <a:r>
              <a:rPr lang="en-US" sz="2200" smtClean="0"/>
              <a:t> forms and materials for completeness and accuracy, according to regulations and procedures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5240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Power words for work section cont.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Processed</a:t>
            </a:r>
            <a:r>
              <a:rPr lang="en-US" sz="2000" smtClean="0"/>
              <a:t> and </a:t>
            </a:r>
            <a:r>
              <a:rPr lang="en-US" sz="2000" b="1" smtClean="0"/>
              <a:t>prepared</a:t>
            </a:r>
            <a:r>
              <a:rPr lang="en-US" sz="2000" smtClean="0"/>
              <a:t> materials for pamphlets, bulletins, brochures, announcements, handbooks, forms, and curriculum materials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Provided</a:t>
            </a:r>
            <a:r>
              <a:rPr lang="en-US" sz="2000" smtClean="0"/>
              <a:t> training of temporary or new employees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Maintained</a:t>
            </a:r>
            <a:r>
              <a:rPr lang="en-US" sz="2000" smtClean="0"/>
              <a:t> department files and records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Demonstrated</a:t>
            </a:r>
            <a:r>
              <a:rPr lang="en-US" sz="2000" smtClean="0"/>
              <a:t> ability to receive incoming calls and route them efficiently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Experience</a:t>
            </a:r>
            <a:r>
              <a:rPr lang="en-US" sz="2000" smtClean="0"/>
              <a:t> power phrases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Processed purchase requisitions, </a:t>
            </a:r>
            <a:r>
              <a:rPr lang="en-US" sz="2000" b="1" smtClean="0"/>
              <a:t>ordered</a:t>
            </a:r>
            <a:r>
              <a:rPr lang="en-US" sz="2000" smtClean="0"/>
              <a:t> and distributed supplies, and </a:t>
            </a:r>
            <a:r>
              <a:rPr lang="en-US" sz="2000" b="1" smtClean="0"/>
              <a:t>maintained</a:t>
            </a:r>
            <a:r>
              <a:rPr lang="en-US" sz="2000" smtClean="0"/>
              <a:t> inventory control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Responsibly</a:t>
            </a:r>
            <a:r>
              <a:rPr lang="en-US" sz="2000" smtClean="0"/>
              <a:t> planned and conducted meetings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07975"/>
            <a:ext cx="838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STEP FOUR:</a:t>
            </a:r>
            <a:br>
              <a:rPr lang="en-US" b="1" kern="0" dirty="0">
                <a:latin typeface="+mj-lt"/>
                <a:ea typeface="+mj-ea"/>
                <a:cs typeface="+mj-cs"/>
              </a:rPr>
            </a:br>
            <a:r>
              <a:rPr lang="en-US" b="1" kern="0" dirty="0">
                <a:latin typeface="+mj-lt"/>
                <a:ea typeface="+mj-ea"/>
                <a:cs typeface="+mj-cs"/>
              </a:rPr>
              <a:t>SKILLS, ACCOMPLISHMENTS &amp;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524000"/>
            <a:ext cx="7772400" cy="4302125"/>
          </a:xfrm>
        </p:spPr>
        <p:txBody>
          <a:bodyPr/>
          <a:lstStyle/>
          <a:p>
            <a:pPr eaLnBrk="1" hangingPunct="1"/>
            <a:r>
              <a:rPr lang="en-US" sz="2400" b="1" smtClean="0"/>
              <a:t>Information Heading: </a:t>
            </a:r>
            <a:r>
              <a:rPr lang="en-US" sz="2400" smtClean="0"/>
              <a:t> personal contact information including:</a:t>
            </a:r>
          </a:p>
          <a:p>
            <a:pPr marL="669925" lvl="1" indent="-325438" eaLnBrk="1" hangingPunct="1"/>
            <a:r>
              <a:rPr lang="en-US" sz="2100" smtClean="0"/>
              <a:t>Name (complete and formal – including middle initial)</a:t>
            </a:r>
          </a:p>
          <a:p>
            <a:pPr marL="669925" lvl="1" indent="-325438" eaLnBrk="1" hangingPunct="1"/>
            <a:r>
              <a:rPr lang="en-US" sz="2100" smtClean="0"/>
              <a:t>Mailing address (check for accuracy)</a:t>
            </a:r>
          </a:p>
          <a:p>
            <a:pPr marL="669925" lvl="1" indent="-325438" eaLnBrk="1" hangingPunct="1"/>
            <a:r>
              <a:rPr lang="en-US" sz="2100" smtClean="0"/>
              <a:t>City, state &amp; zip code (check format, capitalization and punctuation)</a:t>
            </a:r>
          </a:p>
          <a:p>
            <a:pPr marL="669925" lvl="1" indent="-325438" eaLnBrk="1" hangingPunct="1"/>
            <a:r>
              <a:rPr lang="en-US" sz="2100" smtClean="0"/>
              <a:t>Contact phone (only one phone number)</a:t>
            </a:r>
          </a:p>
          <a:p>
            <a:pPr marL="669925" lvl="1" indent="-325438" eaLnBrk="1" hangingPunct="1"/>
            <a:r>
              <a:rPr lang="en-US" sz="2100" smtClean="0"/>
              <a:t>E-mail address (remove hyperlink, professional address)</a:t>
            </a:r>
          </a:p>
        </p:txBody>
      </p:sp>
      <p:sp>
        <p:nvSpPr>
          <p:cNvPr id="70658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sz="2400" smtClean="0"/>
              <a:t>Review Career Objective or Personal profile</a:t>
            </a:r>
          </a:p>
          <a:p>
            <a:pPr marL="669925" lvl="1" indent="-325438" eaLnBrk="1" hangingPunct="1"/>
            <a:r>
              <a:rPr lang="en-US" sz="2100" smtClean="0"/>
              <a:t>Ensure it introduces reader to who you are </a:t>
            </a:r>
          </a:p>
          <a:p>
            <a:pPr marL="669925" lvl="1" indent="-325438" eaLnBrk="1" hangingPunct="1"/>
            <a:r>
              <a:rPr lang="en-US" sz="2100" smtClean="0"/>
              <a:t>Encourage reader to learn about your specific knowledge, skills, abilities, and key accomplishments</a:t>
            </a:r>
          </a:p>
          <a:p>
            <a:pPr eaLnBrk="1" hangingPunct="1"/>
            <a:r>
              <a:rPr lang="en-US" sz="2400" smtClean="0"/>
              <a:t>Review appropriate and proper résumé layout</a:t>
            </a:r>
          </a:p>
          <a:p>
            <a:pPr marL="669925" lvl="1" indent="-325438" eaLnBrk="1" hangingPunct="1"/>
            <a:r>
              <a:rPr lang="en-US" sz="2100" smtClean="0"/>
              <a:t>Confirm sub headings</a:t>
            </a:r>
          </a:p>
          <a:p>
            <a:pPr marL="669925" lvl="1" indent="-325438" eaLnBrk="1" hangingPunct="1"/>
            <a:r>
              <a:rPr lang="en-US" sz="2100" smtClean="0"/>
              <a:t>Consistent setup, tense</a:t>
            </a:r>
          </a:p>
          <a:p>
            <a:pPr marL="669925" lvl="1" indent="-325438" eaLnBrk="1" hangingPunct="1"/>
            <a:r>
              <a:rPr lang="en-US" sz="2100" smtClean="0"/>
              <a:t>Check spelling and grammar</a:t>
            </a:r>
          </a:p>
        </p:txBody>
      </p:sp>
      <p:sp>
        <p:nvSpPr>
          <p:cNvPr id="72706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7978775" cy="528638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3300" b="0" smtClean="0"/>
              <a:t>OBJECTIVES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924800" cy="4454525"/>
          </a:xfrm>
        </p:spPr>
        <p:txBody>
          <a:bodyPr/>
          <a:lstStyle/>
          <a:p>
            <a:pPr eaLnBrk="1" hangingPunct="1"/>
            <a:r>
              <a:rPr lang="en-US" sz="2400" smtClean="0"/>
              <a:t>Identify the steps for building a </a:t>
            </a:r>
            <a:r>
              <a:rPr lang="en-US" sz="2400" i="1" smtClean="0"/>
              <a:t>résumé package</a:t>
            </a:r>
            <a:endParaRPr lang="en-US" sz="2400" smtClean="0"/>
          </a:p>
          <a:p>
            <a:pPr eaLnBrk="1" hangingPunct="1"/>
            <a:r>
              <a:rPr lang="en-US" sz="2400" smtClean="0"/>
              <a:t>Write a career objective or personal profile</a:t>
            </a:r>
          </a:p>
          <a:p>
            <a:pPr eaLnBrk="1" hangingPunct="1"/>
            <a:r>
              <a:rPr lang="en-US" sz="2400" smtClean="0"/>
              <a:t>Distinguish between a functional résumé</a:t>
            </a:r>
          </a:p>
          <a:p>
            <a:pPr eaLnBrk="1" hangingPunct="1"/>
            <a:r>
              <a:rPr lang="en-US" sz="2400" smtClean="0"/>
              <a:t> and a chronological résumé</a:t>
            </a:r>
          </a:p>
          <a:p>
            <a:pPr eaLnBrk="1" hangingPunct="1"/>
            <a:r>
              <a:rPr lang="en-US" sz="2400" smtClean="0"/>
              <a:t>Identify personal </a:t>
            </a:r>
            <a:r>
              <a:rPr lang="en-US" sz="2400" i="1" smtClean="0"/>
              <a:t>soft-skills</a:t>
            </a:r>
            <a:r>
              <a:rPr lang="en-US" sz="2400" smtClean="0"/>
              <a:t>, </a:t>
            </a:r>
            <a:r>
              <a:rPr lang="en-US" sz="2400" i="1" smtClean="0"/>
              <a:t>job-specific skills </a:t>
            </a:r>
            <a:r>
              <a:rPr lang="en-US" sz="2400" smtClean="0"/>
              <a:t>and </a:t>
            </a:r>
            <a:r>
              <a:rPr lang="en-US" sz="2400" i="1" smtClean="0"/>
              <a:t>transferable skills</a:t>
            </a:r>
          </a:p>
          <a:p>
            <a:pPr eaLnBrk="1" hangingPunct="1"/>
            <a:r>
              <a:rPr lang="en-US" sz="2400" smtClean="0"/>
              <a:t>Create a winning résumé</a:t>
            </a:r>
          </a:p>
          <a:p>
            <a:pPr eaLnBrk="1" hangingPunct="1"/>
            <a:r>
              <a:rPr lang="en-US" sz="2400" smtClean="0"/>
              <a:t>Write a </a:t>
            </a:r>
            <a:r>
              <a:rPr lang="en-US" sz="2400" i="1" smtClean="0"/>
              <a:t>cover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620000" cy="4495800"/>
          </a:xfrm>
        </p:spPr>
        <p:txBody>
          <a:bodyPr/>
          <a:lstStyle/>
          <a:p>
            <a:pPr eaLnBrk="1" hangingPunct="1"/>
            <a:r>
              <a:rPr lang="en-US" sz="2600" smtClean="0"/>
              <a:t>Completion tips</a:t>
            </a:r>
          </a:p>
          <a:p>
            <a:pPr lvl="1" eaLnBrk="1" hangingPunct="1"/>
            <a:r>
              <a:rPr lang="en-US" sz="2300" smtClean="0"/>
              <a:t>List experience and education chronologically (most recent first)</a:t>
            </a:r>
          </a:p>
          <a:p>
            <a:pPr lvl="1" eaLnBrk="1" hangingPunct="1"/>
            <a:r>
              <a:rPr lang="en-US" sz="2300" smtClean="0"/>
              <a:t>Keep setup consistent (all periods or none, line spacing, alignment, format, uppercase/lowercase words)</a:t>
            </a:r>
          </a:p>
          <a:p>
            <a:pPr lvl="1" eaLnBrk="1" hangingPunct="1"/>
            <a:r>
              <a:rPr lang="en-US" sz="2300" smtClean="0"/>
              <a:t>Be consistent with word endings (keep the tense the same in each section)</a:t>
            </a:r>
          </a:p>
        </p:txBody>
      </p:sp>
      <p:sp>
        <p:nvSpPr>
          <p:cNvPr id="74754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600200"/>
            <a:ext cx="76962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Underline, bold &amp; italicize for emphasis only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Only use bullets to emphasize key skills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Use easy to read font and size</a:t>
            </a:r>
          </a:p>
          <a:p>
            <a:pPr marL="669925" lvl="1" indent="-325438" eaLnBrk="1" hangingPunct="1">
              <a:spcBef>
                <a:spcPct val="0"/>
              </a:spcBef>
            </a:pPr>
            <a:r>
              <a:rPr lang="en-US" sz="2100" smtClean="0"/>
              <a:t>Times New Roman or Arial</a:t>
            </a:r>
          </a:p>
          <a:p>
            <a:pPr marL="669925" lvl="1" indent="-325438" eaLnBrk="1" hangingPunct="1">
              <a:spcBef>
                <a:spcPct val="0"/>
              </a:spcBef>
            </a:pPr>
            <a:r>
              <a:rPr lang="en-US" sz="2100" smtClean="0"/>
              <a:t>12-14 point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Only use black ink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Do not include personal information</a:t>
            </a:r>
          </a:p>
          <a:p>
            <a:pPr marL="669925" lvl="1" indent="-325438" eaLnBrk="1" hangingPunct="1">
              <a:spcBef>
                <a:spcPct val="0"/>
              </a:spcBef>
            </a:pPr>
            <a:r>
              <a:rPr lang="en-US" sz="2100" smtClean="0"/>
              <a:t>No photos, birth date, marital status, SSN or hobbies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Do not list “References Available” on résumé</a:t>
            </a:r>
          </a:p>
        </p:txBody>
      </p:sp>
      <p:sp>
        <p:nvSpPr>
          <p:cNvPr id="76802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524000"/>
            <a:ext cx="7378700" cy="4525963"/>
          </a:xfrm>
        </p:spPr>
        <p:txBody>
          <a:bodyPr/>
          <a:lstStyle/>
          <a:p>
            <a:pPr eaLnBrk="1" hangingPunct="1"/>
            <a:r>
              <a:rPr lang="en-US" smtClean="0"/>
              <a:t>Professional presentation</a:t>
            </a:r>
          </a:p>
          <a:p>
            <a:pPr eaLnBrk="1" hangingPunct="1"/>
            <a:r>
              <a:rPr lang="en-US" smtClean="0"/>
              <a:t>Printed on black ink (laser print ideal)</a:t>
            </a:r>
          </a:p>
          <a:p>
            <a:pPr eaLnBrk="1" hangingPunct="1"/>
            <a:r>
              <a:rPr lang="en-US" smtClean="0"/>
              <a:t>8½ x 11 inch, letter-sized paper</a:t>
            </a:r>
          </a:p>
          <a:p>
            <a:pPr eaLnBrk="1" hangingPunct="1"/>
            <a:r>
              <a:rPr lang="en-US" smtClean="0"/>
              <a:t>Cotton fiber, 24 pound white paper (not bound)</a:t>
            </a:r>
          </a:p>
          <a:p>
            <a:pPr eaLnBrk="1" hangingPunct="1"/>
            <a:r>
              <a:rPr lang="en-US" smtClean="0"/>
              <a:t>Single sided - if more than one page, place name at top of each page</a:t>
            </a:r>
          </a:p>
          <a:p>
            <a:pPr eaLnBrk="1" hangingPunct="1"/>
            <a:r>
              <a:rPr lang="en-US" smtClean="0"/>
              <a:t>Do not staple documents</a:t>
            </a:r>
          </a:p>
        </p:txBody>
      </p:sp>
      <p:sp>
        <p:nvSpPr>
          <p:cNvPr id="78850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2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378700" cy="3992563"/>
          </a:xfrm>
        </p:spPr>
        <p:txBody>
          <a:bodyPr/>
          <a:lstStyle/>
          <a:p>
            <a:pPr eaLnBrk="1" hangingPunct="1"/>
            <a:r>
              <a:rPr lang="en-US" smtClean="0"/>
              <a:t>Check for information that is frequently forgotten or not presented appropriately</a:t>
            </a:r>
          </a:p>
          <a:p>
            <a:pPr eaLnBrk="1" hangingPunct="1"/>
            <a:endParaRPr lang="en-US" smtClean="0"/>
          </a:p>
        </p:txBody>
      </p:sp>
      <p:sp>
        <p:nvSpPr>
          <p:cNvPr id="80898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73787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600" smtClean="0"/>
              <a:t>When you think it’s perfect …</a:t>
            </a:r>
          </a:p>
          <a:p>
            <a:pPr marL="669925" lvl="1" indent="-325438" eaLnBrk="1" hangingPunct="1"/>
            <a:r>
              <a:rPr lang="en-US" sz="2700" smtClean="0"/>
              <a:t>Have several individuals review for</a:t>
            </a:r>
          </a:p>
          <a:p>
            <a:pPr marL="1022350" lvl="2" indent="-350838" eaLnBrk="1" hangingPunct="1"/>
            <a:r>
              <a:rPr lang="en-US" sz="2900" smtClean="0"/>
              <a:t>Clarity</a:t>
            </a:r>
          </a:p>
          <a:p>
            <a:pPr marL="1022350" lvl="2" indent="-350838" eaLnBrk="1" hangingPunct="1"/>
            <a:r>
              <a:rPr lang="en-US" sz="2900" smtClean="0"/>
              <a:t>Consistency</a:t>
            </a:r>
          </a:p>
          <a:p>
            <a:pPr marL="1022350" lvl="2" indent="-350838" eaLnBrk="1" hangingPunct="1"/>
            <a:r>
              <a:rPr lang="en-US" sz="2900" smtClean="0"/>
              <a:t>Punctuation</a:t>
            </a:r>
          </a:p>
          <a:p>
            <a:pPr marL="1022350" lvl="2" indent="-350838" eaLnBrk="1" hangingPunct="1"/>
            <a:r>
              <a:rPr lang="en-US" sz="2900" smtClean="0"/>
              <a:t>Grammar</a:t>
            </a:r>
          </a:p>
          <a:p>
            <a:pPr marL="1022350" lvl="2" indent="-350838" eaLnBrk="1" hangingPunct="1"/>
            <a:r>
              <a:rPr lang="en-US" sz="2900" smtClean="0"/>
              <a:t>Typographical errors</a:t>
            </a:r>
          </a:p>
          <a:p>
            <a:pPr marL="1022350" lvl="2" indent="-350838" eaLnBrk="1" hangingPunct="1"/>
            <a:r>
              <a:rPr lang="en-US" sz="2900" smtClean="0"/>
              <a:t>Other potential mistakes </a:t>
            </a:r>
          </a:p>
        </p:txBody>
      </p:sp>
      <p:sp>
        <p:nvSpPr>
          <p:cNvPr id="82946" name="Rectangle 4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STEP FIVE:</a:t>
            </a:r>
          </a:p>
          <a:p>
            <a:pPr algn="ctr"/>
            <a:r>
              <a:rPr lang="en-US" sz="3600" b="1"/>
              <a:t>COMPLETE THE RÉSUMÉ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3625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2600" b="0" smtClean="0">
                <a:solidFill>
                  <a:schemeClr val="tx1"/>
                </a:solidFill>
              </a:rPr>
              <a:t>SHARING YOUR RÉSUMÉ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6962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Start with a perfect résumé</a:t>
            </a:r>
            <a:endParaRPr lang="en-US" sz="1800" smtClean="0"/>
          </a:p>
          <a:p>
            <a:pPr eaLnBrk="1" hangingPunct="1"/>
            <a:r>
              <a:rPr lang="en-US" sz="2400" smtClean="0"/>
              <a:t>Online version</a:t>
            </a:r>
          </a:p>
          <a:p>
            <a:pPr lvl="1" eaLnBrk="1" hangingPunct="1"/>
            <a:r>
              <a:rPr lang="en-US" sz="2100" smtClean="0"/>
              <a:t>Consider</a:t>
            </a:r>
            <a:r>
              <a:rPr lang="en-US" smtClean="0"/>
              <a:t> </a:t>
            </a:r>
            <a:r>
              <a:rPr lang="en-US" sz="2100" smtClean="0"/>
              <a:t>content-use keywords</a:t>
            </a:r>
          </a:p>
          <a:p>
            <a:pPr lvl="1" eaLnBrk="1" hangingPunct="1"/>
            <a:r>
              <a:rPr lang="en-US" sz="2100" smtClean="0"/>
              <a:t>Send as an attachment to preserve formatting</a:t>
            </a:r>
          </a:p>
          <a:p>
            <a:pPr lvl="2" eaLnBrk="1" hangingPunct="1"/>
            <a:r>
              <a:rPr lang="en-US" sz="2100" smtClean="0"/>
              <a:t>MS Word</a:t>
            </a:r>
          </a:p>
          <a:p>
            <a:pPr lvl="2" eaLnBrk="1" hangingPunct="1"/>
            <a:r>
              <a:rPr lang="en-US" sz="2100" smtClean="0"/>
              <a:t>Portable document file (pdf)</a:t>
            </a:r>
          </a:p>
          <a:p>
            <a:pPr lvl="1" eaLnBrk="1" hangingPunct="1"/>
            <a:r>
              <a:rPr lang="en-US" smtClean="0"/>
              <a:t>Electronic job boards</a:t>
            </a:r>
          </a:p>
          <a:p>
            <a:pPr lvl="1" eaLnBrk="1" hangingPunct="1"/>
            <a:r>
              <a:rPr lang="en-US" smtClean="0"/>
              <a:t>Guard personal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063625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2600" b="0" smtClean="0">
                <a:solidFill>
                  <a:schemeClr val="tx1"/>
                </a:solidFill>
              </a:rPr>
              <a:t>SHARING YOUR RÉSUMÉ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6962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Electronic file</a:t>
            </a:r>
          </a:p>
          <a:p>
            <a:pPr marL="669925" lvl="1" indent="-325438" eaLnBrk="1" hangingPunct="1"/>
            <a:r>
              <a:rPr lang="en-US" sz="2100" smtClean="0"/>
              <a:t>Microsoft Word vs. portable document file (.pdf)</a:t>
            </a:r>
          </a:p>
          <a:p>
            <a:pPr eaLnBrk="1" hangingPunct="1"/>
            <a:r>
              <a:rPr lang="en-US" sz="2400" smtClean="0"/>
              <a:t>Electronic formatted résumé:</a:t>
            </a:r>
            <a:r>
              <a:rPr lang="en-US" sz="2000" smtClean="0"/>
              <a:t> </a:t>
            </a:r>
          </a:p>
          <a:p>
            <a:pPr marL="669925" lvl="1" indent="-325438" eaLnBrk="1" hangingPunct="1"/>
            <a:r>
              <a:rPr lang="en-US" sz="2100" smtClean="0"/>
              <a:t>American Standard Code for Information Interchange (ASCII)</a:t>
            </a:r>
          </a:p>
          <a:p>
            <a:pPr marL="669925" lvl="1" indent="-325438" eaLnBrk="1" hangingPunct="1"/>
            <a:r>
              <a:rPr lang="en-US" sz="2100" smtClean="0"/>
              <a:t>Used when employers add résumé to special software to search applicants based on key words</a:t>
            </a:r>
          </a:p>
          <a:p>
            <a:pPr marL="669925" lvl="1" indent="-325438" eaLnBrk="1" hangingPunct="1"/>
            <a:r>
              <a:rPr lang="en-US" sz="2100" smtClean="0"/>
              <a:t>Special format</a:t>
            </a:r>
          </a:p>
          <a:p>
            <a:pPr marL="669925" lvl="1" indent="-325438" eaLnBrk="1" hangingPunct="1"/>
            <a:r>
              <a:rPr lang="en-US" sz="2100" smtClean="0"/>
              <a:t>Key words </a:t>
            </a:r>
          </a:p>
          <a:p>
            <a:pPr marL="669925" lvl="1" indent="-325438" eaLnBrk="1" hangingPunct="1"/>
            <a:r>
              <a:rPr lang="en-US" sz="2100" smtClean="0"/>
              <a:t>Times New Roman (10-14 point)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14-7</a:t>
            </a:r>
          </a:p>
        </p:txBody>
      </p:sp>
      <p:pic>
        <p:nvPicPr>
          <p:cNvPr id="89091" name="Picture 3" descr="FG_14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38200"/>
            <a:ext cx="5965825" cy="548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228600"/>
            <a:ext cx="7366000" cy="1143000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3900" b="0" smtClean="0">
                <a:solidFill>
                  <a:schemeClr val="tx1"/>
                </a:solidFill>
              </a:rPr>
              <a:t>COVER LETTERS</a:t>
            </a:r>
          </a:p>
        </p:txBody>
      </p:sp>
      <p:sp>
        <p:nvSpPr>
          <p:cNvPr id="9113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524000"/>
            <a:ext cx="7543800" cy="4378325"/>
          </a:xfrm>
        </p:spPr>
        <p:txBody>
          <a:bodyPr/>
          <a:lstStyle/>
          <a:p>
            <a:pPr eaLnBrk="1" hangingPunct="1"/>
            <a:r>
              <a:rPr lang="en-US" sz="2400" b="1" smtClean="0"/>
              <a:t>Cover letter: </a:t>
            </a:r>
            <a:r>
              <a:rPr lang="en-US" sz="2400" smtClean="0"/>
              <a:t>formal letter used as an introduction to a résumé</a:t>
            </a:r>
          </a:p>
          <a:p>
            <a:pPr eaLnBrk="1" hangingPunct="1"/>
            <a:r>
              <a:rPr lang="en-US" sz="2400" smtClean="0"/>
              <a:t>First impression for potential employers</a:t>
            </a:r>
          </a:p>
          <a:p>
            <a:pPr eaLnBrk="1" hangingPunct="1"/>
            <a:r>
              <a:rPr lang="en-US" sz="2400" smtClean="0"/>
              <a:t>Use a friendly but professional tone</a:t>
            </a:r>
          </a:p>
          <a:p>
            <a:pPr eaLnBrk="1" hangingPunct="1"/>
            <a:r>
              <a:rPr lang="en-US" sz="2400" smtClean="0"/>
              <a:t>Point out how you can meet the employer’s needs</a:t>
            </a:r>
          </a:p>
          <a:p>
            <a:pPr eaLnBrk="1" hangingPunct="1"/>
            <a:r>
              <a:rPr lang="en-US" sz="2400" smtClean="0"/>
              <a:t>Do not duplicate resumé; instead, expand the areas of interest to target employer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Although it is acceptable to utilize “I” and “my” in a cover letter, be careful not to begin most sentences with the word “I”</a:t>
            </a:r>
          </a:p>
          <a:p>
            <a:pPr eaLnBrk="1" hangingPunct="1"/>
            <a:r>
              <a:rPr lang="en-US" sz="2400" smtClean="0"/>
              <a:t>Address cover letter to specific person</a:t>
            </a:r>
          </a:p>
          <a:p>
            <a:pPr eaLnBrk="1" hangingPunct="1"/>
            <a:r>
              <a:rPr lang="en-US" sz="2400" smtClean="0"/>
              <a:t>Refer reader to the resumé</a:t>
            </a:r>
          </a:p>
          <a:p>
            <a:pPr eaLnBrk="1" hangingPunct="1"/>
            <a:r>
              <a:rPr lang="en-US" sz="2400" smtClean="0"/>
              <a:t>Request interview (not job) at close of letter</a:t>
            </a:r>
          </a:p>
          <a:p>
            <a:pPr eaLnBrk="1" hangingPunct="1"/>
            <a:r>
              <a:rPr lang="en-US" sz="2400" smtClean="0"/>
              <a:t>Display initiative</a:t>
            </a:r>
          </a:p>
        </p:txBody>
      </p:sp>
      <p:sp>
        <p:nvSpPr>
          <p:cNvPr id="93186" name="Rectangle 9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/>
              <a:t>COVER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7594600" cy="990600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2200" b="0" smtClean="0"/>
              <a:t>BUILDING YOUR RÉSUMÉ PACKAGE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848600" cy="4724400"/>
          </a:xfrm>
        </p:spPr>
        <p:txBody>
          <a:bodyPr/>
          <a:lstStyle/>
          <a:p>
            <a:pPr eaLnBrk="1" hangingPunct="1"/>
            <a:r>
              <a:rPr lang="en-US" sz="2400" smtClean="0"/>
              <a:t>Résumé package-cover letter and résumé</a:t>
            </a:r>
          </a:p>
          <a:p>
            <a:pPr eaLnBrk="1" hangingPunct="1"/>
            <a:r>
              <a:rPr lang="en-US" sz="2400" b="1" smtClean="0"/>
              <a:t>Résumé </a:t>
            </a:r>
            <a:r>
              <a:rPr lang="en-US" sz="2400" smtClean="0"/>
              <a:t>: a formal written profile that presents a person’s knowledge, skills, and abilities to potential employers</a:t>
            </a:r>
          </a:p>
          <a:p>
            <a:pPr lvl="1" eaLnBrk="1" hangingPunct="1"/>
            <a:r>
              <a:rPr lang="en-US" sz="2100" smtClean="0"/>
              <a:t>Conflicting advice as to how the perfect résumé should look and what it should include</a:t>
            </a:r>
          </a:p>
          <a:p>
            <a:pPr lvl="1" eaLnBrk="1" hangingPunct="1"/>
            <a:r>
              <a:rPr lang="en-US" sz="2100" smtClean="0"/>
              <a:t>Appropriate résumé depends on work experience</a:t>
            </a:r>
          </a:p>
          <a:p>
            <a:pPr lvl="1" eaLnBrk="1" hangingPunct="1"/>
            <a:r>
              <a:rPr lang="en-US" sz="2100" smtClean="0"/>
              <a:t>A well written résumé makes it easy for potential employers to quickly identify your skills and work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447800"/>
            <a:ext cx="7696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/>
              <a:t>Carefully review job announcement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Identify key job skills, and highlight company needs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Include key qualifications in both cover letter and </a:t>
            </a:r>
            <a:r>
              <a:rPr lang="en-US" sz="2000" smtClean="0"/>
              <a:t>résumé</a:t>
            </a: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In the cover letter: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1900" smtClean="0"/>
              <a:t>Mention the target company by name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1900" smtClean="0"/>
              <a:t>Mention how you learned of the job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1900" smtClean="0"/>
              <a:t>List specific qualifications (reflected from the job posting) that make you an excellent candidate to interview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/>
              <a:t>Include daytime telephone number on both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1900" smtClean="0"/>
              <a:t>Telephone voice mail and/or message machine is professional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sz="1900" smtClean="0"/>
              <a:t>Do not include introductions that are unprofessional </a:t>
            </a:r>
          </a:p>
        </p:txBody>
      </p:sp>
      <p:sp>
        <p:nvSpPr>
          <p:cNvPr id="95234" name="Rectangle 9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/>
              <a:t>COVER LETTERS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924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Be honest with potential employer</a:t>
            </a:r>
          </a:p>
          <a:p>
            <a:pPr eaLnBrk="1" hangingPunct="1"/>
            <a:r>
              <a:rPr lang="en-US" sz="2400" smtClean="0"/>
              <a:t>List jobs held while incarcerated (correctional facility in place of employer)</a:t>
            </a:r>
          </a:p>
          <a:p>
            <a:pPr eaLnBrk="1" hangingPunct="1"/>
            <a:r>
              <a:rPr lang="en-US" sz="2400" smtClean="0"/>
              <a:t>List all education received while incarcerated (include educational institution that provided training)</a:t>
            </a:r>
          </a:p>
          <a:p>
            <a:pPr eaLnBrk="1" hangingPunct="1"/>
            <a:r>
              <a:rPr lang="en-US" sz="2400" smtClean="0"/>
              <a:t>Do not lie on employment application</a:t>
            </a:r>
          </a:p>
          <a:p>
            <a:pPr marL="669925" lvl="1" indent="-325438" eaLnBrk="1" hangingPunct="1"/>
            <a:r>
              <a:rPr lang="en-US" sz="2100" smtClean="0"/>
              <a:t>Check “yes” </a:t>
            </a:r>
          </a:p>
          <a:p>
            <a:pPr marL="669925" lvl="1" indent="-325438" eaLnBrk="1" hangingPunct="1"/>
            <a:r>
              <a:rPr lang="en-US" sz="2100" smtClean="0"/>
              <a:t>Write “will explain during interview”</a:t>
            </a:r>
          </a:p>
        </p:txBody>
      </p:sp>
      <p:sp>
        <p:nvSpPr>
          <p:cNvPr id="97282" name="Rectangle 9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800" b="1"/>
              <a:t>COVER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14-8</a:t>
            </a:r>
          </a:p>
        </p:txBody>
      </p:sp>
      <p:pic>
        <p:nvPicPr>
          <p:cNvPr id="99331" name="Picture 3" descr="FG_14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575" y="1143000"/>
            <a:ext cx="65468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14-9</a:t>
            </a:r>
          </a:p>
        </p:txBody>
      </p:sp>
      <p:pic>
        <p:nvPicPr>
          <p:cNvPr id="101379" name="Picture 3" descr="FG_14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8" y="990600"/>
            <a:ext cx="530383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14-10</a:t>
            </a:r>
          </a:p>
        </p:txBody>
      </p:sp>
      <p:pic>
        <p:nvPicPr>
          <p:cNvPr id="103427" name="Picture 3" descr="FG_14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913" y="1066800"/>
            <a:ext cx="54641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524000"/>
            <a:ext cx="79248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Identify key skills for your targeted position</a:t>
            </a:r>
          </a:p>
          <a:p>
            <a:pPr eaLnBrk="1" hangingPunct="1"/>
            <a:r>
              <a:rPr lang="en-US" sz="2400" smtClean="0"/>
              <a:t>List key skills first on the resumé</a:t>
            </a:r>
          </a:p>
          <a:p>
            <a:pPr eaLnBrk="1" hangingPunct="1"/>
            <a:r>
              <a:rPr lang="en-US" sz="2400" smtClean="0"/>
              <a:t>Emphasize specific qualification in the cover letter</a:t>
            </a:r>
          </a:p>
          <a:p>
            <a:pPr eaLnBrk="1" hangingPunct="1"/>
            <a:r>
              <a:rPr lang="en-US" sz="2400" smtClean="0"/>
              <a:t>List phone and e-mail address on resumé</a:t>
            </a:r>
          </a:p>
          <a:p>
            <a:pPr eaLnBrk="1" hangingPunct="1"/>
            <a:r>
              <a:rPr lang="en-US" sz="2400" smtClean="0"/>
              <a:t>and cover letter</a:t>
            </a:r>
          </a:p>
          <a:p>
            <a:pPr eaLnBrk="1" hangingPunct="1"/>
            <a:r>
              <a:rPr lang="en-US" sz="2400" smtClean="0"/>
              <a:t>Make phone message professional</a:t>
            </a:r>
            <a:r>
              <a:rPr lang="en-US" sz="2000" smtClean="0"/>
              <a:t> </a:t>
            </a:r>
            <a:endParaRPr lang="en-US" sz="2400" smtClean="0"/>
          </a:p>
        </p:txBody>
      </p:sp>
      <p:sp>
        <p:nvSpPr>
          <p:cNvPr id="105474" name="Rectangle 9"/>
          <p:cNvSpPr txBox="1">
            <a:spLocks noChangeArrowheads="1"/>
          </p:cNvSpPr>
          <p:nvPr/>
        </p:nvSpPr>
        <p:spPr bwMode="auto">
          <a:xfrm>
            <a:off x="1109663" y="228600"/>
            <a:ext cx="736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/>
              <a:t>TAILORING YOUR RESUMÉ</a:t>
            </a:r>
          </a:p>
          <a:p>
            <a:pPr algn="ctr"/>
            <a:r>
              <a:rPr lang="en-US" sz="3600" b="1"/>
              <a:t> AND COVER LETTER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14-11</a:t>
            </a:r>
          </a:p>
        </p:txBody>
      </p:sp>
      <p:pic>
        <p:nvPicPr>
          <p:cNvPr id="107523" name="Picture 3" descr="FG_14_1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6400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76400"/>
            <a:ext cx="7848600" cy="4378325"/>
          </a:xfrm>
        </p:spPr>
        <p:txBody>
          <a:bodyPr/>
          <a:lstStyle/>
          <a:p>
            <a:pPr eaLnBrk="1" hangingPunct="1"/>
            <a:r>
              <a:rPr lang="en-US" sz="2400" smtClean="0"/>
              <a:t>Five Steps toward a winning résumé:</a:t>
            </a:r>
          </a:p>
          <a:p>
            <a:pPr marL="841375" lvl="1" indent="-514350" eaLnBrk="1" hangingPunct="1">
              <a:buFont typeface="Garamond" pitchFamily="18" charset="0"/>
              <a:buAutoNum type="arabicPeriod"/>
            </a:pPr>
            <a:r>
              <a:rPr lang="en-US" sz="2100" smtClean="0"/>
              <a:t>Career Objective/Personal Profile</a:t>
            </a:r>
          </a:p>
          <a:p>
            <a:pPr marL="841375" lvl="1" indent="-514350" eaLnBrk="1" hangingPunct="1">
              <a:buFont typeface="Garamond" pitchFamily="18" charset="0"/>
              <a:buAutoNum type="arabicPeriod"/>
            </a:pPr>
            <a:r>
              <a:rPr lang="en-US" sz="2100" smtClean="0"/>
              <a:t>Gathering Information</a:t>
            </a:r>
          </a:p>
          <a:p>
            <a:pPr marL="841375" lvl="1" indent="-514350" eaLnBrk="1" hangingPunct="1">
              <a:buFont typeface="Garamond" pitchFamily="18" charset="0"/>
              <a:buAutoNum type="arabicPeriod"/>
            </a:pPr>
            <a:r>
              <a:rPr lang="en-US" sz="2100" smtClean="0"/>
              <a:t>Proper Layout</a:t>
            </a:r>
          </a:p>
          <a:p>
            <a:pPr marL="841375" lvl="1" indent="-514350" eaLnBrk="1" hangingPunct="1">
              <a:buFont typeface="Garamond" pitchFamily="18" charset="0"/>
              <a:buAutoNum type="arabicPeriod"/>
            </a:pPr>
            <a:r>
              <a:rPr lang="en-US" sz="2100" smtClean="0"/>
              <a:t>Skills, Accomplishments, and Experience</a:t>
            </a:r>
          </a:p>
          <a:p>
            <a:pPr marL="841375" lvl="1" indent="-514350" eaLnBrk="1" hangingPunct="1">
              <a:buFont typeface="Garamond" pitchFamily="18" charset="0"/>
              <a:buAutoNum type="arabicPeriod"/>
            </a:pPr>
            <a:r>
              <a:rPr lang="en-US" sz="2100" smtClean="0"/>
              <a:t>The Final Résumé</a:t>
            </a:r>
          </a:p>
          <a:p>
            <a:pPr eaLnBrk="1" hangingPunct="1"/>
            <a:r>
              <a:rPr lang="en-US" sz="2400" smtClean="0"/>
              <a:t>As you construct your résumé, make every word, visual presentation, and information sell your skills and accomplishments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304800"/>
            <a:ext cx="759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BUILDING YOUR RÉSUMÉ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762000" y="277813"/>
            <a:ext cx="8153400" cy="941387"/>
          </a:xfrm>
        </p:spPr>
        <p:txBody>
          <a:bodyPr wrap="square" tIns="45720" bIns="45720" anchor="t"/>
          <a:lstStyle/>
          <a:p>
            <a:pPr eaLnBrk="1" hangingPunct="1"/>
            <a:r>
              <a:rPr lang="en-US" sz="2100" b="0" smtClean="0">
                <a:solidFill>
                  <a:schemeClr val="tx1"/>
                </a:solidFill>
              </a:rPr>
              <a:t>STEP ONE:</a:t>
            </a:r>
            <a:br>
              <a:rPr lang="en-US" sz="2100" b="0" smtClean="0">
                <a:solidFill>
                  <a:schemeClr val="tx1"/>
                </a:solidFill>
              </a:rPr>
            </a:br>
            <a:r>
              <a:rPr lang="en-US" sz="2100" b="0" smtClean="0">
                <a:solidFill>
                  <a:schemeClr val="tx1"/>
                </a:solidFill>
              </a:rPr>
              <a:t>CAREER OBJECTIVE/PERSONAL PROFILE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6200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Both statements are used on résumé to relate to target career, target employer, introduce key skills, and express interest in a position</a:t>
            </a:r>
          </a:p>
          <a:p>
            <a:pPr eaLnBrk="1" hangingPunct="1"/>
            <a:r>
              <a:rPr lang="en-US" sz="2400" b="1" smtClean="0"/>
              <a:t>Career Objective: </a:t>
            </a:r>
            <a:r>
              <a:rPr lang="en-US" sz="2400" smtClean="0"/>
              <a:t>used for individuals with little or no work experience</a:t>
            </a:r>
          </a:p>
          <a:p>
            <a:pPr eaLnBrk="1" hangingPunct="1"/>
            <a:r>
              <a:rPr lang="en-US" sz="2400" b="1" smtClean="0"/>
              <a:t>Personal Profile: </a:t>
            </a:r>
            <a:r>
              <a:rPr lang="en-US" sz="2400" smtClean="0"/>
              <a:t>used for individuals with more extensive career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 anchor="t"/>
          <a:lstStyle/>
          <a:p>
            <a:pPr eaLnBrk="1" hangingPunct="1"/>
            <a:r>
              <a:rPr lang="en-US" sz="2200" b="0" smtClean="0">
                <a:solidFill>
                  <a:schemeClr val="tx1"/>
                </a:solidFill>
              </a:rPr>
              <a:t>STEP TWO:</a:t>
            </a:r>
            <a:br>
              <a:rPr lang="en-US" sz="2200" b="0" smtClean="0">
                <a:solidFill>
                  <a:schemeClr val="tx1"/>
                </a:solidFill>
              </a:rPr>
            </a:br>
            <a:r>
              <a:rPr lang="en-US" sz="2200" b="0" smtClean="0">
                <a:solidFill>
                  <a:schemeClr val="tx1"/>
                </a:solidFill>
              </a:rPr>
              <a:t>GATHERING INFORMATION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Create draft document with the following key headings:</a:t>
            </a:r>
          </a:p>
          <a:p>
            <a:pPr marL="669925" lvl="1" indent="-325438" eaLnBrk="1" hangingPunct="1"/>
            <a:r>
              <a:rPr lang="en-US" sz="2100" smtClean="0"/>
              <a:t>Education </a:t>
            </a:r>
          </a:p>
          <a:p>
            <a:pPr marL="669925" lvl="1" indent="-325438" eaLnBrk="1" hangingPunct="1"/>
            <a:r>
              <a:rPr lang="en-US" sz="2100" smtClean="0"/>
              <a:t>Skills</a:t>
            </a:r>
          </a:p>
          <a:p>
            <a:pPr marL="669925" lvl="1" indent="-325438" eaLnBrk="1" hangingPunct="1"/>
            <a:r>
              <a:rPr lang="en-US" sz="2100" smtClean="0"/>
              <a:t>Employment</a:t>
            </a:r>
          </a:p>
          <a:p>
            <a:pPr marL="669925" lvl="1" indent="-325438" eaLnBrk="1" hangingPunct="1"/>
            <a:r>
              <a:rPr lang="en-US" sz="2100" smtClean="0"/>
              <a:t>Languages</a:t>
            </a:r>
          </a:p>
          <a:p>
            <a:pPr marL="669925" lvl="1" indent="-325438" eaLnBrk="1" hangingPunct="1"/>
            <a:r>
              <a:rPr lang="en-US" sz="2100" smtClean="0"/>
              <a:t>Honors and Awards</a:t>
            </a:r>
          </a:p>
          <a:p>
            <a:pPr marL="669925" lvl="1" indent="-325438" eaLnBrk="1" hangingPunct="1"/>
            <a:r>
              <a:rPr lang="en-US" sz="2100" smtClean="0"/>
              <a:t>Professional/Community Involvement</a:t>
            </a:r>
          </a:p>
          <a:p>
            <a:pPr eaLnBrk="1" hangingPunct="1"/>
            <a:r>
              <a:rPr lang="en-US" smtClean="0"/>
              <a:t>Do not include personal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 anchor="t"/>
          <a:lstStyle/>
          <a:p>
            <a:pPr eaLnBrk="1" hangingPunct="1"/>
            <a:r>
              <a:rPr lang="en-US" sz="2200" b="0" smtClean="0">
                <a:solidFill>
                  <a:schemeClr val="tx1"/>
                </a:solidFill>
              </a:rPr>
              <a:t>STEP THREE:</a:t>
            </a:r>
            <a:br>
              <a:rPr lang="en-US" sz="2200" b="0" smtClean="0">
                <a:solidFill>
                  <a:schemeClr val="tx1"/>
                </a:solidFill>
              </a:rPr>
            </a:br>
            <a:r>
              <a:rPr lang="en-US" sz="2200" b="0" smtClean="0">
                <a:solidFill>
                  <a:schemeClr val="tx1"/>
                </a:solidFill>
              </a:rPr>
              <a:t>PROPER LAYOUT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4478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Arrange information in proper résumé layout</a:t>
            </a:r>
          </a:p>
          <a:p>
            <a:pPr eaLnBrk="1" hangingPunct="1"/>
            <a:r>
              <a:rPr lang="en-US" sz="2000" b="1" smtClean="0"/>
              <a:t>Functional résumé</a:t>
            </a:r>
            <a:r>
              <a:rPr lang="en-US" sz="2000" smtClean="0"/>
              <a:t> </a:t>
            </a:r>
            <a:r>
              <a:rPr lang="en-US" sz="2000" b="1" smtClean="0"/>
              <a:t>layout</a:t>
            </a:r>
            <a:r>
              <a:rPr lang="en-US" sz="2000" smtClean="0"/>
              <a:t>:</a:t>
            </a:r>
          </a:p>
          <a:p>
            <a:pPr marL="669925" lvl="1" indent="-325438" eaLnBrk="1" hangingPunct="1"/>
            <a:r>
              <a:rPr lang="en-US" sz="2100" smtClean="0"/>
              <a:t>Emphasizes relevant skills and education</a:t>
            </a:r>
          </a:p>
          <a:p>
            <a:pPr marL="669925" lvl="1" indent="-325438" eaLnBrk="1" hangingPunct="1"/>
            <a:r>
              <a:rPr lang="en-US" sz="2100" smtClean="0"/>
              <a:t>Used for entry-level positions</a:t>
            </a:r>
          </a:p>
          <a:p>
            <a:pPr marL="669925" lvl="1" indent="-325438" eaLnBrk="1" hangingPunct="1"/>
            <a:r>
              <a:rPr lang="en-US" sz="2100" smtClean="0"/>
              <a:t>Typically one page</a:t>
            </a:r>
          </a:p>
          <a:p>
            <a:pPr eaLnBrk="1" hangingPunct="1"/>
            <a:r>
              <a:rPr lang="en-US" sz="2000" b="1" smtClean="0"/>
              <a:t>Chronological résumé</a:t>
            </a:r>
            <a:r>
              <a:rPr lang="en-US" sz="2000" smtClean="0"/>
              <a:t> </a:t>
            </a:r>
            <a:r>
              <a:rPr lang="en-US" sz="2000" b="1" smtClean="0"/>
              <a:t>layout</a:t>
            </a:r>
            <a:r>
              <a:rPr lang="en-US" sz="2000" smtClean="0"/>
              <a:t>:</a:t>
            </a:r>
          </a:p>
          <a:p>
            <a:pPr marL="669925" lvl="1" indent="-325438" eaLnBrk="1" hangingPunct="1"/>
            <a:r>
              <a:rPr lang="en-US" sz="2100" smtClean="0"/>
              <a:t>Emphasizes related work experience and skill sets</a:t>
            </a:r>
          </a:p>
          <a:p>
            <a:pPr marL="669925" lvl="1" indent="-325438" eaLnBrk="1" hangingPunct="1"/>
            <a:r>
              <a:rPr lang="en-US" sz="2100" smtClean="0"/>
              <a:t>Stresses major accomplishments and responsibilities</a:t>
            </a:r>
          </a:p>
          <a:p>
            <a:pPr marL="669925" lvl="1" indent="-325438" eaLnBrk="1" hangingPunct="1"/>
            <a:r>
              <a:rPr lang="en-US" sz="2100" smtClean="0"/>
              <a:t>Used for those with extensive career experience</a:t>
            </a:r>
          </a:p>
          <a:p>
            <a:pPr marL="669925" lvl="1" indent="-325438" eaLnBrk="1" hangingPunct="1"/>
            <a:r>
              <a:rPr lang="en-US" sz="2100" smtClean="0"/>
              <a:t>Typically two or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 wrap="square" tIns="45720" bIns="45720"/>
          <a:lstStyle/>
          <a:p>
            <a:pPr eaLnBrk="1" hangingPunct="1"/>
            <a:r>
              <a:rPr lang="en-US" smtClean="0"/>
              <a:t>Figure 14-1</a:t>
            </a:r>
          </a:p>
        </p:txBody>
      </p:sp>
      <p:pic>
        <p:nvPicPr>
          <p:cNvPr id="31747" name="Picture 3" descr="FG_1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1551</Words>
  <Application>Microsoft Office PowerPoint</Application>
  <PresentationFormat>On-screen Show (4:3)</PresentationFormat>
  <Paragraphs>250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ＭＳ Ｐゴシック</vt:lpstr>
      <vt:lpstr>Tahoma</vt:lpstr>
      <vt:lpstr>Garamond</vt:lpstr>
      <vt:lpstr>Template</vt:lpstr>
      <vt:lpstr>Template</vt:lpstr>
      <vt:lpstr>Chapter 14</vt:lpstr>
      <vt:lpstr>Slide 2</vt:lpstr>
      <vt:lpstr>OBJECTIVES</vt:lpstr>
      <vt:lpstr>BUILDING YOUR RÉSUMÉ PACKAGE</vt:lpstr>
      <vt:lpstr>Slide 5</vt:lpstr>
      <vt:lpstr>STEP ONE: CAREER OBJECTIVE/PERSONAL PROFILE</vt:lpstr>
      <vt:lpstr>STEP TWO: GATHERING INFORMATION</vt:lpstr>
      <vt:lpstr>STEP THREE: PROPER LAYOUT</vt:lpstr>
      <vt:lpstr>Figure 14-1</vt:lpstr>
      <vt:lpstr>Figure 14-2</vt:lpstr>
      <vt:lpstr>Figure 14-3</vt:lpstr>
      <vt:lpstr>Figure 14-4</vt:lpstr>
      <vt:lpstr>Figure 14-5</vt:lpstr>
      <vt:lpstr>Figure 14-6</vt:lpstr>
      <vt:lpstr>Slide 15</vt:lpstr>
      <vt:lpstr>TALK IT OUT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SHARING YOUR RÉSUMÉ</vt:lpstr>
      <vt:lpstr>SHARING YOUR RÉSUMÉ</vt:lpstr>
      <vt:lpstr>Figure 14-7</vt:lpstr>
      <vt:lpstr>COVER LETTERS</vt:lpstr>
      <vt:lpstr>Slide 39</vt:lpstr>
      <vt:lpstr>Slide 40</vt:lpstr>
      <vt:lpstr>Slide 41</vt:lpstr>
      <vt:lpstr>Figure 14-8</vt:lpstr>
      <vt:lpstr>Figure 14-9</vt:lpstr>
      <vt:lpstr>Figure 14-10</vt:lpstr>
      <vt:lpstr>Slide 45</vt:lpstr>
      <vt:lpstr>Figure 14-11</vt:lpstr>
    </vt:vector>
  </TitlesOfParts>
  <Company>Pearson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PACKAGE</dc:title>
  <dc:creator>Megan Tighe</dc:creator>
  <cp:lastModifiedBy>Tanika Henderson</cp:lastModifiedBy>
  <cp:revision>59</cp:revision>
  <dcterms:created xsi:type="dcterms:W3CDTF">2009-10-15T23:28:02Z</dcterms:created>
  <dcterms:modified xsi:type="dcterms:W3CDTF">2012-02-14T20:00:36Z</dcterms:modified>
</cp:coreProperties>
</file>