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296" r:id="rId2"/>
    <p:sldId id="259" r:id="rId3"/>
    <p:sldId id="260" r:id="rId4"/>
    <p:sldId id="261" r:id="rId5"/>
    <p:sldId id="262" r:id="rId6"/>
    <p:sldId id="29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4" r:id="rId31"/>
    <p:sldId id="295" r:id="rId32"/>
    <p:sldId id="285" r:id="rId33"/>
    <p:sldId id="286" r:id="rId34"/>
    <p:sldId id="288" r:id="rId35"/>
    <p:sldId id="289" r:id="rId36"/>
    <p:sldId id="290" r:id="rId37"/>
    <p:sldId id="291" r:id="rId38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24" autoAdjust="0"/>
    <p:restoredTop sz="94617" autoAdjust="0"/>
  </p:normalViewPr>
  <p:slideViewPr>
    <p:cSldViewPr>
      <p:cViewPr varScale="1">
        <p:scale>
          <a:sx n="76" d="100"/>
          <a:sy n="76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E983E6AC-52AD-461E-BC74-AC7149C5F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9438"/>
            <a:ext cx="510063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887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77887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2B85A56-4204-48DE-999C-E0FD0FA55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 tIns="4572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5236" name="Picture 4" descr="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9525"/>
            <a:ext cx="9144000" cy="500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54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54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494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57938"/>
            <a:ext cx="9144000" cy="500062"/>
          </a:xfrm>
          <a:prstGeom prst="rect">
            <a:avLst/>
          </a:prstGeom>
          <a:noFill/>
        </p:spPr>
      </p:pic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525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52400" y="6397625"/>
            <a:ext cx="4114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</a:rPr>
              <a:t>Professionalism, 3</a:t>
            </a:r>
            <a:r>
              <a:rPr lang="en-US" sz="1400" baseline="30000">
                <a:solidFill>
                  <a:schemeClr val="bg1"/>
                </a:solidFill>
              </a:rPr>
              <a:t>rd</a:t>
            </a:r>
            <a:r>
              <a:rPr lang="en-US" sz="1400">
                <a:solidFill>
                  <a:schemeClr val="bg1"/>
                </a:solidFill>
              </a:rPr>
              <a:t> Edition</a:t>
            </a:r>
          </a:p>
          <a:p>
            <a:pPr eaLnBrk="0" hangingPunct="0"/>
            <a:r>
              <a:rPr lang="en-US" sz="1400">
                <a:solidFill>
                  <a:schemeClr val="bg1"/>
                </a:solidFill>
              </a:rPr>
              <a:t>Lydia E. Anderson &amp; Sandra B. Bolt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4619625" y="6400800"/>
            <a:ext cx="444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© 2013 by Pearson Higher Education, Inc</a:t>
            </a:r>
            <a:br>
              <a:rPr lang="en-US" sz="120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Upper Saddle River, New Jersey 07458 •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42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42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42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42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42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42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/>
              <a:t>Chapter 13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Job Search Skills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454025"/>
          </a:xfrm>
        </p:spPr>
        <p:txBody>
          <a:bodyPr wrap="square" tIns="45720" bIns="45720" anchor="t"/>
          <a:lstStyle/>
          <a:p>
            <a:r>
              <a:rPr lang="en-US" sz="3100" b="0"/>
              <a:t>CAREER OBJECTIVE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378700" cy="4525963"/>
          </a:xfrm>
        </p:spPr>
        <p:txBody>
          <a:bodyPr/>
          <a:lstStyle/>
          <a:p>
            <a:r>
              <a:rPr lang="en-US"/>
              <a:t>Example:</a:t>
            </a:r>
          </a:p>
          <a:p>
            <a:pPr>
              <a:buFontTx/>
              <a:buNone/>
            </a:pPr>
            <a:r>
              <a:rPr lang="en-US"/>
              <a:t>	“Seeking a position with an established accounting firm where I can utilize and apply my current accounting and computerized skills toward the excellence of Bell Company.”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49275"/>
          </a:xfrm>
        </p:spPr>
        <p:txBody>
          <a:bodyPr wrap="square" tIns="45720" bIns="45720" anchor="t"/>
          <a:lstStyle/>
          <a:p>
            <a:r>
              <a:rPr lang="en-US" b="0"/>
              <a:t>PERSONAL PROFILE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378700" cy="4525963"/>
          </a:xfrm>
        </p:spPr>
        <p:txBody>
          <a:bodyPr/>
          <a:lstStyle/>
          <a:p>
            <a:r>
              <a:rPr lang="en-US"/>
              <a:t>A </a:t>
            </a:r>
            <a:r>
              <a:rPr lang="en-US" b="1"/>
              <a:t>Personal Profile </a:t>
            </a:r>
            <a:r>
              <a:rPr lang="en-US"/>
              <a:t>is for individuals with extensive work experience</a:t>
            </a:r>
          </a:p>
          <a:p>
            <a:pPr marL="669925" lvl="1" indent="-325438"/>
            <a:r>
              <a:rPr lang="en-US"/>
              <a:t>Group key skills and accomplishments into general categories</a:t>
            </a:r>
          </a:p>
          <a:p>
            <a:pPr marL="669925" lvl="1" indent="-325438"/>
            <a:r>
              <a:rPr lang="en-US"/>
              <a:t>Identify key qualities that match target job</a:t>
            </a:r>
          </a:p>
          <a:p>
            <a:pPr marL="669925" lvl="1" indent="-325438"/>
            <a:r>
              <a:rPr lang="en-US"/>
              <a:t>Take information and turn into two-three sentence statement that provides snapshot of professional qualifications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369888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PERSONAL PROFILE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848600" cy="4525963"/>
          </a:xfrm>
        </p:spPr>
        <p:txBody>
          <a:bodyPr/>
          <a:lstStyle/>
          <a:p>
            <a:r>
              <a:rPr lang="en-US"/>
              <a:t>Example:</a:t>
            </a:r>
          </a:p>
          <a:p>
            <a:pPr>
              <a:buFontTx/>
              <a:buNone/>
            </a:pPr>
            <a:r>
              <a:rPr lang="en-US"/>
              <a:t>	“Highly professional and detail-oriented accounting professional with demonstrated leadership and success in the areas of payroll, collections, and project management. Excellent analytical, communication, computer, and organizational skills. Bilingual (English/Spanish).”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457200" y="442913"/>
            <a:ext cx="8229600" cy="476250"/>
          </a:xfrm>
        </p:spPr>
        <p:txBody>
          <a:bodyPr wrap="square" tIns="45720" bIns="45720" anchor="t"/>
          <a:lstStyle/>
          <a:p>
            <a:r>
              <a:rPr lang="en-US" b="0"/>
              <a:t>INDUSTRY RESEARCH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Identify and Target </a:t>
            </a:r>
          </a:p>
          <a:p>
            <a:pPr marL="669925" lvl="1" indent="-325438"/>
            <a:r>
              <a:rPr lang="en-US"/>
              <a:t>Step toward a satisfying career job</a:t>
            </a:r>
          </a:p>
          <a:p>
            <a:pPr marL="669925" lvl="1" indent="-325438"/>
            <a:r>
              <a:rPr lang="en-US"/>
              <a:t>Reflects your values</a:t>
            </a:r>
          </a:p>
          <a:p>
            <a:pPr marL="669925" lvl="1" indent="-325438"/>
            <a:r>
              <a:rPr lang="en-US"/>
              <a:t>Support your life plan</a:t>
            </a:r>
          </a:p>
          <a:p>
            <a:pPr marL="669925" lvl="1" indent="-325438"/>
            <a:r>
              <a:rPr lang="en-US"/>
              <a:t>Industries that require your key skills</a:t>
            </a:r>
          </a:p>
          <a:p>
            <a:pPr marL="669925" lvl="1" indent="-325438"/>
            <a:r>
              <a:rPr lang="en-US"/>
              <a:t>Specific jobs in identified industries</a:t>
            </a:r>
          </a:p>
          <a:p>
            <a:pPr marL="669925" lvl="1" indent="-325438"/>
            <a:r>
              <a:rPr lang="en-US"/>
              <a:t>Desired work environment </a:t>
            </a:r>
          </a:p>
          <a:p>
            <a:pPr marL="669925" lvl="1" indent="-325438">
              <a:buFontTx/>
              <a:buNone/>
            </a:pPr>
            <a:r>
              <a:rPr lang="en-US"/>
              <a:t> 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>
          <a:xfrm>
            <a:off x="1109663" y="492125"/>
            <a:ext cx="7729537" cy="727075"/>
          </a:xfrm>
        </p:spPr>
        <p:txBody>
          <a:bodyPr wrap="square" tIns="45720" bIns="45720" anchor="t"/>
          <a:lstStyle/>
          <a:p>
            <a:r>
              <a:rPr lang="en-US" sz="3100" b="0"/>
              <a:t>THE TARGETED JOB SEARCH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Leads you through process of identifying open positions at target employers</a:t>
            </a:r>
          </a:p>
          <a:p>
            <a:pPr lvl="1"/>
            <a:r>
              <a:rPr lang="en-US"/>
              <a:t>Where you want to work</a:t>
            </a:r>
          </a:p>
          <a:p>
            <a:pPr lvl="1"/>
            <a:r>
              <a:rPr lang="en-US"/>
              <a:t>Cost of living</a:t>
            </a:r>
          </a:p>
          <a:p>
            <a:pPr lvl="2"/>
            <a:r>
              <a:rPr lang="en-US"/>
              <a:t>Average costs of basic necessities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>
          <a:xfrm>
            <a:off x="1143000" y="457200"/>
            <a:ext cx="7366000" cy="727075"/>
          </a:xfrm>
        </p:spPr>
        <p:txBody>
          <a:bodyPr wrap="square" tIns="45720" bIns="45720" anchor="t"/>
          <a:lstStyle/>
          <a:p>
            <a:r>
              <a:rPr lang="en-US" sz="3100" b="0"/>
              <a:t>PREPARATION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524000"/>
            <a:ext cx="7888288" cy="4419600"/>
          </a:xfrm>
        </p:spPr>
        <p:txBody>
          <a:bodyPr/>
          <a:lstStyle/>
          <a:p>
            <a:r>
              <a:rPr lang="en-US" sz="2400" b="1"/>
              <a:t>Electronic Image</a:t>
            </a:r>
            <a:r>
              <a:rPr lang="en-US" sz="2400"/>
              <a:t>: image formed when someone is communicating or researching you through electronic means</a:t>
            </a:r>
          </a:p>
          <a:p>
            <a:r>
              <a:rPr lang="en-US" sz="2400"/>
              <a:t>Conduct internet search on self</a:t>
            </a:r>
          </a:p>
          <a:p>
            <a:r>
              <a:rPr lang="en-US" sz="2400"/>
              <a:t>Delete defamatory photos, writings, or other negative material</a:t>
            </a:r>
          </a:p>
          <a:p>
            <a:r>
              <a:rPr lang="en-US" sz="2400"/>
              <a:t>Maintain professional e-mail address and voice mail</a:t>
            </a:r>
          </a:p>
          <a:p>
            <a:r>
              <a:rPr lang="en-US" sz="2400"/>
              <a:t>Avoid text slang in written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TALK IT OUT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524000"/>
            <a:ext cx="7583488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3300"/>
              <a:t>	What type of photos, writings, or materials do you think are inappropriate for a potential employer to see?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JOB SEARCH PORTFOLIO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848600" cy="4648200"/>
          </a:xfrm>
        </p:spPr>
        <p:txBody>
          <a:bodyPr/>
          <a:lstStyle/>
          <a:p>
            <a:r>
              <a:rPr lang="en-US" sz="2400" b="1"/>
              <a:t>Job Search Portfolio</a:t>
            </a:r>
            <a:r>
              <a:rPr lang="en-US" sz="2400"/>
              <a:t>: collection of paperwork used for job searches and interviews </a:t>
            </a:r>
          </a:p>
          <a:p>
            <a:pPr lvl="1"/>
            <a:r>
              <a:rPr lang="en-US" sz="2100"/>
              <a:t>Some items from job search portfolio will become part of your interview portfolio covered in Ch. 15</a:t>
            </a:r>
          </a:p>
          <a:p>
            <a:r>
              <a:rPr lang="en-US" sz="2400"/>
              <a:t>Keeps job seeker organized and prepared while job searching</a:t>
            </a:r>
          </a:p>
          <a:p>
            <a:r>
              <a:rPr lang="en-US" sz="2400"/>
              <a:t>Use three-ring binder with tabs and/or electronic files</a:t>
            </a:r>
          </a:p>
          <a:p>
            <a:r>
              <a:rPr lang="en-US" sz="2400"/>
              <a:t>Keep original and two copies of each item</a:t>
            </a:r>
          </a:p>
          <a:p>
            <a:r>
              <a:rPr lang="en-US" sz="2400"/>
              <a:t>Place original documents in page protectors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JOB SEARCH PORTFOLIO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848600" cy="4648200"/>
          </a:xfrm>
        </p:spPr>
        <p:txBody>
          <a:bodyPr/>
          <a:lstStyle/>
          <a:p>
            <a:r>
              <a:rPr lang="en-US" sz="2400"/>
              <a:t>Electronic job search portfolio</a:t>
            </a:r>
          </a:p>
          <a:p>
            <a:pPr lvl="1"/>
            <a:r>
              <a:rPr lang="en-US" sz="2100"/>
              <a:t>Recommended</a:t>
            </a:r>
          </a:p>
          <a:p>
            <a:pPr lvl="1"/>
            <a:r>
              <a:rPr lang="en-US" sz="2100"/>
              <a:t>Computerized folder that contains electronic copies of job search documents</a:t>
            </a:r>
          </a:p>
          <a:p>
            <a:pPr lvl="1"/>
            <a:r>
              <a:rPr lang="en-US" sz="2100"/>
              <a:t>Scan copies of documents in your hardcopy portfolio</a:t>
            </a:r>
          </a:p>
          <a:p>
            <a:pPr lvl="1"/>
            <a:r>
              <a:rPr lang="en-US" sz="2100"/>
              <a:t>Send as attachments if needed</a:t>
            </a:r>
          </a:p>
          <a:p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JOB SEARCH PORTFOLIO</a:t>
            </a:r>
          </a:p>
        </p:txBody>
      </p:sp>
      <p:sp>
        <p:nvSpPr>
          <p:cNvPr id="165891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447800"/>
            <a:ext cx="7888288" cy="4572000"/>
          </a:xfrm>
        </p:spPr>
        <p:txBody>
          <a:bodyPr/>
          <a:lstStyle/>
          <a:p>
            <a:r>
              <a:rPr lang="en-US"/>
              <a:t>Personal Business Card</a:t>
            </a:r>
          </a:p>
          <a:p>
            <a:pPr marL="669925" lvl="1" indent="-325438"/>
            <a:r>
              <a:rPr lang="en-US"/>
              <a:t>Contains personal contact information</a:t>
            </a:r>
          </a:p>
          <a:p>
            <a:pPr marL="1022350" lvl="2" indent="-350838"/>
            <a:r>
              <a:rPr lang="en-US"/>
              <a:t>Name</a:t>
            </a:r>
          </a:p>
          <a:p>
            <a:pPr marL="1022350" lvl="2" indent="-350838"/>
            <a:r>
              <a:rPr lang="en-US"/>
              <a:t>Mailing address</a:t>
            </a:r>
          </a:p>
          <a:p>
            <a:pPr marL="1022350" lvl="2" indent="-350838"/>
            <a:r>
              <a:rPr lang="en-US"/>
              <a:t>Phone number</a:t>
            </a:r>
          </a:p>
          <a:p>
            <a:pPr marL="1022350" lvl="2" indent="-350838"/>
            <a:r>
              <a:rPr lang="en-US"/>
              <a:t>E-mail</a:t>
            </a:r>
          </a:p>
          <a:p>
            <a:r>
              <a:rPr lang="en-US"/>
              <a:t>Professional and easy to read </a:t>
            </a:r>
          </a:p>
          <a:p>
            <a:pPr marL="669925" lvl="1" indent="-325438"/>
            <a:r>
              <a:rPr lang="en-US" sz="2100"/>
              <a:t>No graphics, colors, or fancy fonts</a:t>
            </a:r>
          </a:p>
          <a:p>
            <a:r>
              <a:rPr lang="en-US"/>
              <a:t>Share card with anyone you meet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1524000"/>
            <a:ext cx="7315200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900"/>
              <a:t>“Choose a job you love, and you will never have to work a day in your life.”</a:t>
            </a:r>
            <a:endParaRPr lang="en-US" sz="3800"/>
          </a:p>
          <a:p>
            <a:pPr algn="ctr">
              <a:buFontTx/>
              <a:buNone/>
            </a:pPr>
            <a:r>
              <a:rPr lang="en-US" sz="4100"/>
              <a:t>Confucius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/>
        <p:txBody>
          <a:bodyPr wrap="square" tIns="45720" bIns="45720" anchor="t"/>
          <a:lstStyle/>
          <a:p>
            <a:r>
              <a:rPr lang="en-US" sz="2600" b="0"/>
              <a:t>JOB SEARCH PORTFOLIO</a:t>
            </a:r>
            <a:br>
              <a:rPr lang="en-US" sz="2600" b="0"/>
            </a:br>
            <a:r>
              <a:rPr lang="en-US" sz="2600" b="0"/>
              <a:t>Items to include</a:t>
            </a:r>
            <a:r>
              <a:rPr lang="en-US" sz="2600"/>
              <a:t>:</a:t>
            </a:r>
          </a:p>
        </p:txBody>
      </p:sp>
      <p:sp>
        <p:nvSpPr>
          <p:cNvPr id="34818" name="Content Placeholder 4"/>
          <p:cNvSpPr>
            <a:spLocks noGrp="1"/>
          </p:cNvSpPr>
          <p:nvPr>
            <p:ph sz="half" idx="4294967295"/>
          </p:nvPr>
        </p:nvSpPr>
        <p:spPr>
          <a:xfrm>
            <a:off x="838200" y="1371600"/>
            <a:ext cx="4267200" cy="4724400"/>
          </a:xfrm>
        </p:spPr>
        <p:txBody>
          <a:bodyPr/>
          <a:lstStyle/>
          <a:p>
            <a:r>
              <a:rPr lang="en-US" sz="2000"/>
              <a:t>Network list</a:t>
            </a:r>
          </a:p>
          <a:p>
            <a:r>
              <a:rPr lang="en-US" sz="2000"/>
              <a:t>Personal business card</a:t>
            </a:r>
          </a:p>
          <a:p>
            <a:r>
              <a:rPr lang="en-US" sz="2000"/>
              <a:t>Resumé</a:t>
            </a:r>
          </a:p>
          <a:p>
            <a:r>
              <a:rPr lang="en-US" sz="2000"/>
              <a:t>Cover letter</a:t>
            </a:r>
          </a:p>
          <a:p>
            <a:r>
              <a:rPr lang="en-US" sz="2000"/>
              <a:t>Reference list</a:t>
            </a:r>
          </a:p>
          <a:p>
            <a:r>
              <a:rPr lang="en-US" sz="2000"/>
              <a:t>Letters of recommendation</a:t>
            </a:r>
          </a:p>
          <a:p>
            <a:r>
              <a:rPr lang="en-US" sz="2000"/>
              <a:t>Transcripts</a:t>
            </a:r>
          </a:p>
          <a:p>
            <a:r>
              <a:rPr lang="en-US" sz="2000"/>
              <a:t>Current state licenses</a:t>
            </a:r>
          </a:p>
          <a:p>
            <a:r>
              <a:rPr lang="en-US" sz="2000"/>
              <a:t>Awards, certificates, samples</a:t>
            </a:r>
          </a:p>
        </p:txBody>
      </p:sp>
      <p:sp>
        <p:nvSpPr>
          <p:cNvPr id="34819" name="Content Placeholder 5"/>
          <p:cNvSpPr>
            <a:spLocks noGrp="1"/>
          </p:cNvSpPr>
          <p:nvPr>
            <p:ph sz="half" idx="4294967295"/>
          </p:nvPr>
        </p:nvSpPr>
        <p:spPr>
          <a:xfrm>
            <a:off x="5029200" y="1371600"/>
            <a:ext cx="3581400" cy="4525963"/>
          </a:xfrm>
        </p:spPr>
        <p:txBody>
          <a:bodyPr/>
          <a:lstStyle/>
          <a:p>
            <a:r>
              <a:rPr lang="en-US" sz="2000"/>
              <a:t>Completed generic application</a:t>
            </a:r>
          </a:p>
          <a:p>
            <a:r>
              <a:rPr lang="en-US" sz="2000"/>
              <a:t>Copy of ID and/or driver’s license</a:t>
            </a:r>
          </a:p>
          <a:p>
            <a:r>
              <a:rPr lang="en-US" sz="2000"/>
              <a:t>Copy of DMV record</a:t>
            </a:r>
          </a:p>
          <a:p>
            <a:r>
              <a:rPr lang="en-US" sz="2000"/>
              <a:t>Personal commercial</a:t>
            </a:r>
          </a:p>
          <a:p>
            <a:r>
              <a:rPr lang="en-US" sz="2000"/>
              <a:t>Small calendar, notepad, pen</a:t>
            </a:r>
          </a:p>
          <a:p>
            <a:r>
              <a:rPr lang="en-US" sz="2000"/>
              <a:t>Performance appraisals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>
          <a:xfrm>
            <a:off x="1109663" y="152400"/>
            <a:ext cx="7366000" cy="1143000"/>
          </a:xfrm>
        </p:spPr>
        <p:txBody>
          <a:bodyPr wrap="square" tIns="45720" bIns="45720" anchor="t"/>
          <a:lstStyle/>
          <a:p>
            <a:r>
              <a:rPr lang="en-US" sz="3100" b="0"/>
              <a:t>EMPLOYMENT APPLICATIONS</a:t>
            </a:r>
          </a:p>
        </p:txBody>
      </p:sp>
      <p:sp>
        <p:nvSpPr>
          <p:cNvPr id="166915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447800"/>
            <a:ext cx="7848600" cy="4724400"/>
          </a:xfrm>
        </p:spPr>
        <p:txBody>
          <a:bodyPr/>
          <a:lstStyle/>
          <a:p>
            <a:r>
              <a:rPr lang="en-US" sz="2400"/>
              <a:t>Have completed generic application available</a:t>
            </a:r>
          </a:p>
          <a:p>
            <a:r>
              <a:rPr lang="en-US" sz="2400"/>
              <a:t>Do not list social security number or birth date on application</a:t>
            </a:r>
          </a:p>
          <a:p>
            <a:r>
              <a:rPr lang="en-US" sz="2400"/>
              <a:t>Applications are legal documents</a:t>
            </a:r>
          </a:p>
          <a:p>
            <a:pPr marL="669925" lvl="1" indent="-325438"/>
            <a:r>
              <a:rPr lang="en-US"/>
              <a:t>Credit checks</a:t>
            </a:r>
          </a:p>
          <a:p>
            <a:pPr marL="669925" lvl="1" indent="-325438"/>
            <a:r>
              <a:rPr lang="en-US"/>
              <a:t>Background checks</a:t>
            </a:r>
          </a:p>
          <a:p>
            <a:r>
              <a:rPr lang="en-US" sz="2400"/>
              <a:t>Fully understand agreement prior to signing</a:t>
            </a:r>
          </a:p>
          <a:p>
            <a:r>
              <a:rPr lang="en-US" sz="2400"/>
              <a:t>A keyboarded application is best</a:t>
            </a:r>
          </a:p>
          <a:p>
            <a:pPr marL="669925" lvl="1" indent="-325438"/>
            <a:r>
              <a:rPr lang="en-US" sz="2100"/>
              <a:t>May be online or at a kiosk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277100" cy="4270375"/>
          </a:xfrm>
        </p:spPr>
        <p:txBody>
          <a:bodyPr/>
          <a:lstStyle/>
          <a:p>
            <a:r>
              <a:rPr lang="en-US"/>
              <a:t>Professional references</a:t>
            </a:r>
          </a:p>
          <a:p>
            <a:pPr marL="669925" lvl="1" indent="-325438"/>
            <a:r>
              <a:rPr lang="en-US"/>
              <a:t>Potential employer will contact</a:t>
            </a:r>
          </a:p>
          <a:p>
            <a:pPr marL="669925" lvl="1" indent="-325438"/>
            <a:r>
              <a:rPr lang="en-US"/>
              <a:t>Do not list on your résumé</a:t>
            </a:r>
          </a:p>
          <a:p>
            <a:pPr marL="669925" lvl="1" indent="-325438"/>
            <a:r>
              <a:rPr lang="en-US"/>
              <a:t>Create a separate page for references</a:t>
            </a:r>
          </a:p>
          <a:p>
            <a:pPr marL="669925" lvl="1" indent="-325438"/>
            <a:r>
              <a:rPr lang="en-US"/>
              <a:t>Do not send references with résumé unless it is requested by employer</a:t>
            </a:r>
          </a:p>
          <a:p>
            <a:pPr marL="669925" lvl="1" indent="-325438"/>
            <a:r>
              <a:rPr lang="en-US"/>
              <a:t>Have a copy available at the interview</a:t>
            </a:r>
          </a:p>
        </p:txBody>
      </p:sp>
      <p:sp>
        <p:nvSpPr>
          <p:cNvPr id="3686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/>
          <a:lstStyle/>
          <a:p>
            <a:r>
              <a:rPr lang="en-US" sz="3100" b="0"/>
              <a:t>PERSONAL REFERENCES AND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/>
              <a:t>Letters of Recommendation</a:t>
            </a:r>
            <a:r>
              <a:rPr lang="en-US" sz="2600"/>
              <a:t>: written testimony from another person that states credibility of applicant</a:t>
            </a:r>
          </a:p>
          <a:p>
            <a:pPr>
              <a:lnSpc>
                <a:spcPct val="80000"/>
              </a:lnSpc>
            </a:pPr>
            <a:r>
              <a:rPr lang="en-US" sz="2600"/>
              <a:t>Have at least three letters of recommendation</a:t>
            </a:r>
          </a:p>
          <a:p>
            <a:pPr marL="669925" lvl="1" indent="-325438">
              <a:lnSpc>
                <a:spcPct val="80000"/>
              </a:lnSpc>
            </a:pPr>
            <a:r>
              <a:rPr lang="en-US" sz="2700"/>
              <a:t>No more than two years old</a:t>
            </a:r>
          </a:p>
          <a:p>
            <a:pPr marL="669925" lvl="1" indent="-325438">
              <a:lnSpc>
                <a:spcPct val="80000"/>
              </a:lnSpc>
            </a:pPr>
            <a:r>
              <a:rPr lang="en-US" sz="2700"/>
              <a:t>Letters can be from</a:t>
            </a:r>
          </a:p>
          <a:p>
            <a:pPr marL="1022350" lvl="2" indent="-350838">
              <a:lnSpc>
                <a:spcPct val="80000"/>
              </a:lnSpc>
            </a:pPr>
            <a:r>
              <a:rPr lang="en-US" sz="2900"/>
              <a:t>past or present employers </a:t>
            </a:r>
          </a:p>
          <a:p>
            <a:pPr marL="1022350" lvl="2" indent="-350838">
              <a:lnSpc>
                <a:spcPct val="80000"/>
              </a:lnSpc>
            </a:pPr>
            <a:r>
              <a:rPr lang="en-US" sz="2900"/>
              <a:t>coworkers </a:t>
            </a:r>
          </a:p>
          <a:p>
            <a:pPr marL="1022350" lvl="2" indent="-350838">
              <a:lnSpc>
                <a:spcPct val="80000"/>
              </a:lnSpc>
            </a:pPr>
            <a:r>
              <a:rPr lang="en-US" sz="2900"/>
              <a:t>instructors</a:t>
            </a:r>
          </a:p>
          <a:p>
            <a:pPr marL="1022350" lvl="2" indent="-350838">
              <a:lnSpc>
                <a:spcPct val="80000"/>
              </a:lnSpc>
            </a:pPr>
            <a:r>
              <a:rPr lang="en-US" sz="2900"/>
              <a:t>someone you worked for as a volunteer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/>
          <a:lstStyle/>
          <a:p>
            <a:r>
              <a:rPr lang="en-US" sz="3100" b="0"/>
              <a:t>PERSONAL REFERENCES AND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95288"/>
            <a:ext cx="8229600" cy="476250"/>
          </a:xfrm>
        </p:spPr>
        <p:txBody>
          <a:bodyPr wrap="square" tIns="45720" bIns="45720" anchor="t"/>
          <a:lstStyle/>
          <a:p>
            <a:r>
              <a:rPr lang="en-US" sz="3100" b="0"/>
              <a:t>SOURCES OF JOB LEADS</a:t>
            </a:r>
            <a:endParaRPr lang="en-US" b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5240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Directly from target company</a:t>
            </a:r>
          </a:p>
          <a:p>
            <a:pPr>
              <a:lnSpc>
                <a:spcPct val="80000"/>
              </a:lnSpc>
            </a:pPr>
            <a:r>
              <a:rPr lang="en-US" sz="2600"/>
              <a:t>Internet search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Job banks, social networking sites, message boards</a:t>
            </a:r>
          </a:p>
          <a:p>
            <a:pPr>
              <a:lnSpc>
                <a:spcPct val="80000"/>
              </a:lnSpc>
            </a:pPr>
            <a:r>
              <a:rPr lang="en-US" sz="2600"/>
              <a:t>Industry journals and associations</a:t>
            </a:r>
          </a:p>
          <a:p>
            <a:pPr>
              <a:lnSpc>
                <a:spcPct val="80000"/>
              </a:lnSpc>
            </a:pPr>
            <a:r>
              <a:rPr lang="en-US" sz="2600"/>
              <a:t>Current employees of target industry/company</a:t>
            </a:r>
          </a:p>
          <a:p>
            <a:pPr>
              <a:lnSpc>
                <a:spcPct val="80000"/>
              </a:lnSpc>
            </a:pPr>
            <a:r>
              <a:rPr lang="en-US" sz="2600"/>
              <a:t>Posted job positions</a:t>
            </a:r>
          </a:p>
          <a:p>
            <a:pPr>
              <a:lnSpc>
                <a:spcPct val="80000"/>
              </a:lnSpc>
            </a:pPr>
            <a:r>
              <a:rPr lang="en-US" sz="2600"/>
              <a:t>Your professional network</a:t>
            </a:r>
          </a:p>
          <a:p>
            <a:pPr>
              <a:lnSpc>
                <a:spcPct val="80000"/>
              </a:lnSpc>
            </a:pPr>
            <a:r>
              <a:rPr lang="en-US" sz="2600"/>
              <a:t>Government career assistance centers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/>
        <p:txBody>
          <a:bodyPr wrap="square" tIns="45720" bIns="45720" anchor="t"/>
          <a:lstStyle/>
          <a:p>
            <a:r>
              <a:rPr lang="en-US" b="0"/>
              <a:t>SOURCES OF JOB LEADS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524000"/>
            <a:ext cx="7378700" cy="4525963"/>
          </a:xfrm>
        </p:spPr>
        <p:txBody>
          <a:bodyPr/>
          <a:lstStyle/>
          <a:p>
            <a:r>
              <a:rPr lang="en-US"/>
              <a:t>Visiting a company for open positions</a:t>
            </a:r>
          </a:p>
          <a:p>
            <a:pPr marL="669925" lvl="1" indent="-325438"/>
            <a:r>
              <a:rPr lang="en-US"/>
              <a:t>Treat as interview</a:t>
            </a:r>
          </a:p>
          <a:p>
            <a:pPr marL="669925" lvl="1" indent="-325438"/>
            <a:r>
              <a:rPr lang="en-US"/>
              <a:t>Dress professionally</a:t>
            </a:r>
          </a:p>
          <a:p>
            <a:pPr marL="669925" lvl="1" indent="-325438"/>
            <a:r>
              <a:rPr lang="en-US"/>
              <a:t>Have extra copies of resumé</a:t>
            </a:r>
          </a:p>
          <a:p>
            <a:pPr marL="669925" lvl="1" indent="-325438"/>
            <a:r>
              <a:rPr lang="en-US"/>
              <a:t>Display confidence</a:t>
            </a:r>
          </a:p>
          <a:p>
            <a:pPr marL="669925" lvl="1" indent="-325438"/>
            <a:r>
              <a:rPr lang="en-US"/>
              <a:t>Bring interview portfolio</a:t>
            </a:r>
          </a:p>
          <a:p>
            <a:pPr marL="669925" lvl="1" indent="-325438"/>
            <a:r>
              <a:rPr lang="en-US"/>
              <a:t>Be polite and respectful of other job seekers</a:t>
            </a:r>
          </a:p>
          <a:p>
            <a:pPr marL="669925" lvl="1" indent="-325438"/>
            <a:r>
              <a:rPr lang="en-US"/>
              <a:t>Be prepared for an on the spot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382000" cy="1752600"/>
          </a:xfrm>
        </p:spPr>
        <p:txBody>
          <a:bodyPr wrap="square" tIns="45720" bIns="45720" anchor="t"/>
          <a:lstStyle/>
          <a:p>
            <a:r>
              <a:rPr lang="en-US" sz="2200" b="0"/>
              <a:t>SOURCES OF JOB LEADS</a:t>
            </a:r>
            <a:br>
              <a:rPr lang="en-US" sz="2200" b="0"/>
            </a:br>
            <a:r>
              <a:rPr lang="en-US" sz="2200" b="0"/>
              <a:t>Unsolicited Cover Letters and Resumes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378700" cy="4297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Send cover letter and </a:t>
            </a:r>
            <a:r>
              <a:rPr lang="en-US" sz="2400"/>
              <a:t>resumé </a:t>
            </a:r>
            <a:r>
              <a:rPr lang="en-US" sz="2600"/>
              <a:t>(may be through electronic means)</a:t>
            </a:r>
          </a:p>
          <a:p>
            <a:pPr marL="669925" lvl="1" indent="-325438">
              <a:lnSpc>
                <a:spcPct val="80000"/>
              </a:lnSpc>
            </a:pPr>
            <a:r>
              <a:rPr lang="en-US" sz="2700"/>
              <a:t>One to the human resource manager</a:t>
            </a:r>
          </a:p>
          <a:p>
            <a:pPr marL="669925" lvl="1" indent="-325438">
              <a:lnSpc>
                <a:spcPct val="80000"/>
              </a:lnSpc>
            </a:pPr>
            <a:r>
              <a:rPr lang="en-US" sz="2700"/>
              <a:t>One to the manager of your target job</a:t>
            </a:r>
          </a:p>
          <a:p>
            <a:pPr>
              <a:lnSpc>
                <a:spcPct val="80000"/>
              </a:lnSpc>
            </a:pPr>
            <a:r>
              <a:rPr lang="en-US" sz="2600"/>
              <a:t>Prior to sending, call company to secure names of both managers</a:t>
            </a:r>
          </a:p>
          <a:p>
            <a:pPr marL="669925" lvl="1" indent="-325438">
              <a:lnSpc>
                <a:spcPct val="80000"/>
              </a:lnSpc>
            </a:pPr>
            <a:r>
              <a:rPr lang="en-US" sz="2700"/>
              <a:t>Correct spelling</a:t>
            </a:r>
          </a:p>
          <a:p>
            <a:pPr marL="669925" lvl="1" indent="-325438">
              <a:lnSpc>
                <a:spcPct val="80000"/>
              </a:lnSpc>
            </a:pPr>
            <a:r>
              <a:rPr lang="en-US" sz="2700"/>
              <a:t>Correct gender</a:t>
            </a:r>
          </a:p>
          <a:p>
            <a:pPr>
              <a:lnSpc>
                <a:spcPct val="80000"/>
              </a:lnSpc>
            </a:pPr>
            <a:r>
              <a:rPr lang="en-US" sz="2600"/>
              <a:t>Increases the opportunity to secure an interview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610600" cy="1219200"/>
          </a:xfrm>
        </p:spPr>
        <p:txBody>
          <a:bodyPr wrap="square" tIns="45720" bIns="45720" anchor="t"/>
          <a:lstStyle/>
          <a:p>
            <a:r>
              <a:rPr lang="en-US" sz="3100" b="0"/>
              <a:t>NETWORKING</a:t>
            </a:r>
            <a:endParaRPr lang="en-US" b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589088"/>
            <a:ext cx="7242175" cy="4125912"/>
          </a:xfrm>
        </p:spPr>
        <p:txBody>
          <a:bodyPr/>
          <a:lstStyle/>
          <a:p>
            <a:r>
              <a:rPr lang="en-US" sz="3300" b="1"/>
              <a:t>Networking:</a:t>
            </a:r>
            <a:r>
              <a:rPr lang="en-US" sz="3300"/>
              <a:t> the act of creating professional relationships</a:t>
            </a:r>
          </a:p>
          <a:p>
            <a:pPr lvl="1"/>
            <a:r>
              <a:rPr lang="en-US"/>
              <a:t>Resource of individuals to call upon for assistance and/or advice</a:t>
            </a:r>
          </a:p>
          <a:p>
            <a:pPr lvl="1"/>
            <a:r>
              <a:rPr lang="en-US"/>
              <a:t>Face to face</a:t>
            </a:r>
          </a:p>
          <a:p>
            <a:pPr lvl="1"/>
            <a:r>
              <a:rPr lang="en-US"/>
              <a:t>Social media</a:t>
            </a:r>
          </a:p>
          <a:p>
            <a:pPr lvl="1"/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4"/>
          <p:cNvGrpSpPr>
            <a:grpSpLocks noChangeAspect="1"/>
          </p:cNvGrpSpPr>
          <p:nvPr/>
        </p:nvGrpSpPr>
        <p:grpSpPr bwMode="auto">
          <a:xfrm>
            <a:off x="990600" y="1524000"/>
            <a:ext cx="8001000" cy="4679950"/>
            <a:chOff x="2527" y="4785"/>
            <a:chExt cx="7050" cy="3858"/>
          </a:xfrm>
        </p:grpSpPr>
        <p:sp>
          <p:nvSpPr>
            <p:cNvPr id="43012" name="AutoShape 5"/>
            <p:cNvSpPr>
              <a:spLocks noChangeAspect="1" noChangeArrowheads="1"/>
            </p:cNvSpPr>
            <p:nvPr/>
          </p:nvSpPr>
          <p:spPr bwMode="auto">
            <a:xfrm>
              <a:off x="2527" y="4785"/>
              <a:ext cx="7050" cy="38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800">
                <a:cs typeface="Arial" charset="0"/>
              </a:endParaRPr>
            </a:p>
          </p:txBody>
        </p:sp>
        <p:grpSp>
          <p:nvGrpSpPr>
            <p:cNvPr id="43013" name="Group 6"/>
            <p:cNvGrpSpPr>
              <a:grpSpLocks/>
            </p:cNvGrpSpPr>
            <p:nvPr/>
          </p:nvGrpSpPr>
          <p:grpSpPr bwMode="auto">
            <a:xfrm>
              <a:off x="6877" y="6174"/>
              <a:ext cx="1650" cy="771"/>
              <a:chOff x="5077" y="4939"/>
              <a:chExt cx="1350" cy="1080"/>
            </a:xfrm>
          </p:grpSpPr>
          <p:sp>
            <p:nvSpPr>
              <p:cNvPr id="43043" name="Oval 7"/>
              <p:cNvSpPr>
                <a:spLocks noChangeArrowheads="1"/>
              </p:cNvSpPr>
              <p:nvPr/>
            </p:nvSpPr>
            <p:spPr bwMode="auto">
              <a:xfrm>
                <a:off x="5077" y="4939"/>
                <a:ext cx="135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cs typeface="Arial" charset="0"/>
                </a:endParaRPr>
              </a:p>
            </p:txBody>
          </p:sp>
          <p:sp>
            <p:nvSpPr>
              <p:cNvPr id="43044" name="Text Box 8"/>
              <p:cNvSpPr txBox="1">
                <a:spLocks noChangeArrowheads="1"/>
              </p:cNvSpPr>
              <p:nvPr/>
            </p:nvSpPr>
            <p:spPr bwMode="auto">
              <a:xfrm>
                <a:off x="5377" y="5094"/>
                <a:ext cx="750" cy="7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Person 3</a:t>
                </a:r>
              </a:p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tells</a:t>
                </a:r>
              </a:p>
              <a:p>
                <a:endParaRPr lang="en-US" sz="1200" b="1">
                  <a:solidFill>
                    <a:schemeClr val="tx2"/>
                  </a:solidFill>
                  <a:cs typeface="Arial" charset="0"/>
                </a:endParaRPr>
              </a:p>
            </p:txBody>
          </p:sp>
        </p:grpSp>
        <p:grpSp>
          <p:nvGrpSpPr>
            <p:cNvPr id="43014" name="Group 9"/>
            <p:cNvGrpSpPr>
              <a:grpSpLocks/>
            </p:cNvGrpSpPr>
            <p:nvPr/>
          </p:nvGrpSpPr>
          <p:grpSpPr bwMode="auto">
            <a:xfrm>
              <a:off x="3277" y="6174"/>
              <a:ext cx="1500" cy="771"/>
              <a:chOff x="5077" y="4939"/>
              <a:chExt cx="1350" cy="1080"/>
            </a:xfrm>
          </p:grpSpPr>
          <p:sp>
            <p:nvSpPr>
              <p:cNvPr id="43041" name="Oval 10"/>
              <p:cNvSpPr>
                <a:spLocks noChangeArrowheads="1"/>
              </p:cNvSpPr>
              <p:nvPr/>
            </p:nvSpPr>
            <p:spPr bwMode="auto">
              <a:xfrm>
                <a:off x="5077" y="4939"/>
                <a:ext cx="135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cs typeface="Arial" charset="0"/>
                </a:endParaRPr>
              </a:p>
            </p:txBody>
          </p:sp>
          <p:sp>
            <p:nvSpPr>
              <p:cNvPr id="43042" name="Text Box 11"/>
              <p:cNvSpPr txBox="1">
                <a:spLocks noChangeArrowheads="1"/>
              </p:cNvSpPr>
              <p:nvPr/>
            </p:nvSpPr>
            <p:spPr bwMode="auto">
              <a:xfrm>
                <a:off x="5377" y="5094"/>
                <a:ext cx="750" cy="7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Person 2</a:t>
                </a:r>
              </a:p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tells</a:t>
                </a:r>
              </a:p>
              <a:p>
                <a:endParaRPr lang="en-US" sz="1200" b="1">
                  <a:solidFill>
                    <a:schemeClr val="tx2"/>
                  </a:solidFill>
                  <a:cs typeface="Arial" charset="0"/>
                </a:endParaRPr>
              </a:p>
            </p:txBody>
          </p:sp>
        </p:grpSp>
        <p:grpSp>
          <p:nvGrpSpPr>
            <p:cNvPr id="43015" name="Group 12"/>
            <p:cNvGrpSpPr>
              <a:grpSpLocks/>
            </p:cNvGrpSpPr>
            <p:nvPr/>
          </p:nvGrpSpPr>
          <p:grpSpPr bwMode="auto">
            <a:xfrm>
              <a:off x="6127" y="7099"/>
              <a:ext cx="1500" cy="772"/>
              <a:chOff x="5077" y="4939"/>
              <a:chExt cx="1350" cy="1080"/>
            </a:xfrm>
          </p:grpSpPr>
          <p:sp>
            <p:nvSpPr>
              <p:cNvPr id="43039" name="Oval 13"/>
              <p:cNvSpPr>
                <a:spLocks noChangeArrowheads="1"/>
              </p:cNvSpPr>
              <p:nvPr/>
            </p:nvSpPr>
            <p:spPr bwMode="auto">
              <a:xfrm>
                <a:off x="5077" y="4939"/>
                <a:ext cx="135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cs typeface="Arial" charset="0"/>
                </a:endParaRPr>
              </a:p>
            </p:txBody>
          </p:sp>
          <p:sp>
            <p:nvSpPr>
              <p:cNvPr id="43040" name="Text Box 14"/>
              <p:cNvSpPr txBox="1">
                <a:spLocks noChangeArrowheads="1"/>
              </p:cNvSpPr>
              <p:nvPr/>
            </p:nvSpPr>
            <p:spPr bwMode="auto">
              <a:xfrm>
                <a:off x="5377" y="5094"/>
                <a:ext cx="750" cy="7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Person 6</a:t>
                </a:r>
              </a:p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tells</a:t>
                </a:r>
              </a:p>
              <a:p>
                <a:endParaRPr lang="en-US" sz="1200" b="1">
                  <a:solidFill>
                    <a:schemeClr val="tx2"/>
                  </a:solidFill>
                  <a:cs typeface="Arial" charset="0"/>
                </a:endParaRPr>
              </a:p>
            </p:txBody>
          </p:sp>
        </p:grpSp>
        <p:grpSp>
          <p:nvGrpSpPr>
            <p:cNvPr id="43016" name="Group 15"/>
            <p:cNvGrpSpPr>
              <a:grpSpLocks/>
            </p:cNvGrpSpPr>
            <p:nvPr/>
          </p:nvGrpSpPr>
          <p:grpSpPr bwMode="auto">
            <a:xfrm>
              <a:off x="7777" y="7099"/>
              <a:ext cx="1650" cy="772"/>
              <a:chOff x="5077" y="4939"/>
              <a:chExt cx="1350" cy="1080"/>
            </a:xfrm>
          </p:grpSpPr>
          <p:sp>
            <p:nvSpPr>
              <p:cNvPr id="43037" name="Oval 16"/>
              <p:cNvSpPr>
                <a:spLocks noChangeArrowheads="1"/>
              </p:cNvSpPr>
              <p:nvPr/>
            </p:nvSpPr>
            <p:spPr bwMode="auto">
              <a:xfrm>
                <a:off x="5077" y="4939"/>
                <a:ext cx="135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cs typeface="Arial" charset="0"/>
                </a:endParaRPr>
              </a:p>
            </p:txBody>
          </p:sp>
          <p:sp>
            <p:nvSpPr>
              <p:cNvPr id="43038" name="Text Box 17"/>
              <p:cNvSpPr txBox="1">
                <a:spLocks noChangeArrowheads="1"/>
              </p:cNvSpPr>
              <p:nvPr/>
            </p:nvSpPr>
            <p:spPr bwMode="auto">
              <a:xfrm>
                <a:off x="5377" y="5094"/>
                <a:ext cx="750" cy="7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Person 7</a:t>
                </a:r>
              </a:p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tells</a:t>
                </a:r>
              </a:p>
              <a:p>
                <a:endParaRPr lang="en-US" sz="1200" b="1">
                  <a:solidFill>
                    <a:schemeClr val="tx2"/>
                  </a:solidFill>
                  <a:cs typeface="Arial" charset="0"/>
                </a:endParaRPr>
              </a:p>
            </p:txBody>
          </p:sp>
        </p:grpSp>
        <p:grpSp>
          <p:nvGrpSpPr>
            <p:cNvPr id="43017" name="Group 18"/>
            <p:cNvGrpSpPr>
              <a:grpSpLocks/>
            </p:cNvGrpSpPr>
            <p:nvPr/>
          </p:nvGrpSpPr>
          <p:grpSpPr bwMode="auto">
            <a:xfrm>
              <a:off x="4177" y="7099"/>
              <a:ext cx="1500" cy="772"/>
              <a:chOff x="5077" y="4939"/>
              <a:chExt cx="1350" cy="1080"/>
            </a:xfrm>
          </p:grpSpPr>
          <p:sp>
            <p:nvSpPr>
              <p:cNvPr id="43035" name="Oval 19"/>
              <p:cNvSpPr>
                <a:spLocks noChangeArrowheads="1"/>
              </p:cNvSpPr>
              <p:nvPr/>
            </p:nvSpPr>
            <p:spPr bwMode="auto">
              <a:xfrm>
                <a:off x="5077" y="4939"/>
                <a:ext cx="135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cs typeface="Arial" charset="0"/>
                </a:endParaRPr>
              </a:p>
            </p:txBody>
          </p:sp>
          <p:sp>
            <p:nvSpPr>
              <p:cNvPr id="43036" name="Text Box 20"/>
              <p:cNvSpPr txBox="1">
                <a:spLocks noChangeArrowheads="1"/>
              </p:cNvSpPr>
              <p:nvPr/>
            </p:nvSpPr>
            <p:spPr bwMode="auto">
              <a:xfrm>
                <a:off x="5377" y="5094"/>
                <a:ext cx="750" cy="7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Person 5</a:t>
                </a:r>
              </a:p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tells</a:t>
                </a:r>
              </a:p>
              <a:p>
                <a:endParaRPr lang="en-US" sz="1200" b="1">
                  <a:solidFill>
                    <a:srgbClr val="0066FF"/>
                  </a:solidFill>
                  <a:cs typeface="Arial" charset="0"/>
                </a:endParaRPr>
              </a:p>
            </p:txBody>
          </p:sp>
        </p:grpSp>
        <p:grpSp>
          <p:nvGrpSpPr>
            <p:cNvPr id="43018" name="Group 21"/>
            <p:cNvGrpSpPr>
              <a:grpSpLocks/>
            </p:cNvGrpSpPr>
            <p:nvPr/>
          </p:nvGrpSpPr>
          <p:grpSpPr bwMode="auto">
            <a:xfrm>
              <a:off x="2527" y="7099"/>
              <a:ext cx="1500" cy="773"/>
              <a:chOff x="5077" y="4939"/>
              <a:chExt cx="1350" cy="1080"/>
            </a:xfrm>
          </p:grpSpPr>
          <p:sp>
            <p:nvSpPr>
              <p:cNvPr id="43033" name="Oval 22"/>
              <p:cNvSpPr>
                <a:spLocks noChangeArrowheads="1"/>
              </p:cNvSpPr>
              <p:nvPr/>
            </p:nvSpPr>
            <p:spPr bwMode="auto">
              <a:xfrm>
                <a:off x="5077" y="4939"/>
                <a:ext cx="135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cs typeface="Arial" charset="0"/>
                </a:endParaRPr>
              </a:p>
            </p:txBody>
          </p:sp>
          <p:sp>
            <p:nvSpPr>
              <p:cNvPr id="43034" name="Text Box 23"/>
              <p:cNvSpPr txBox="1">
                <a:spLocks noChangeArrowheads="1"/>
              </p:cNvSpPr>
              <p:nvPr/>
            </p:nvSpPr>
            <p:spPr bwMode="auto">
              <a:xfrm>
                <a:off x="5377" y="5094"/>
                <a:ext cx="750" cy="7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Person 4</a:t>
                </a:r>
              </a:p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tells</a:t>
                </a:r>
              </a:p>
              <a:p>
                <a:endParaRPr lang="en-US" sz="1200" b="1">
                  <a:solidFill>
                    <a:schemeClr val="tx2"/>
                  </a:solidFill>
                  <a:cs typeface="Arial" charset="0"/>
                </a:endParaRPr>
              </a:p>
            </p:txBody>
          </p:sp>
        </p:grpSp>
        <p:sp>
          <p:nvSpPr>
            <p:cNvPr id="43019" name="Text Box 24"/>
            <p:cNvSpPr txBox="1">
              <a:spLocks noChangeArrowheads="1"/>
            </p:cNvSpPr>
            <p:nvPr/>
          </p:nvSpPr>
          <p:spPr bwMode="auto">
            <a:xfrm>
              <a:off x="4477" y="8025"/>
              <a:ext cx="2850" cy="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chemeClr val="tx2"/>
                  </a:solidFill>
                  <a:cs typeface="Arial" charset="0"/>
                </a:rPr>
                <a:t>And</a:t>
              </a:r>
              <a:r>
                <a:rPr lang="en-US" sz="1200">
                  <a:solidFill>
                    <a:schemeClr val="tx2"/>
                  </a:solidFill>
                  <a:cs typeface="Arial" charset="0"/>
                </a:rPr>
                <a:t> </a:t>
              </a:r>
              <a:r>
                <a:rPr lang="en-US" sz="1200" b="1">
                  <a:solidFill>
                    <a:schemeClr val="tx2"/>
                  </a:solidFill>
                  <a:cs typeface="Arial" charset="0"/>
                </a:rPr>
                <a:t>this</a:t>
              </a:r>
              <a:r>
                <a:rPr lang="en-US" sz="1200">
                  <a:solidFill>
                    <a:schemeClr val="tx2"/>
                  </a:solidFill>
                  <a:cs typeface="Arial" charset="0"/>
                </a:rPr>
                <a:t> </a:t>
              </a:r>
              <a:r>
                <a:rPr lang="en-US" sz="1200" b="1">
                  <a:solidFill>
                    <a:schemeClr val="tx2"/>
                  </a:solidFill>
                  <a:cs typeface="Arial" charset="0"/>
                </a:rPr>
                <a:t>network</a:t>
              </a:r>
              <a:r>
                <a:rPr lang="en-US" sz="1200">
                  <a:solidFill>
                    <a:schemeClr val="tx2"/>
                  </a:solidFill>
                  <a:cs typeface="Arial" charset="0"/>
                </a:rPr>
                <a:t> </a:t>
              </a:r>
              <a:r>
                <a:rPr lang="en-US" sz="1200" b="1">
                  <a:solidFill>
                    <a:schemeClr val="tx2"/>
                  </a:solidFill>
                  <a:cs typeface="Arial" charset="0"/>
                </a:rPr>
                <a:t>continues</a:t>
              </a:r>
            </a:p>
          </p:txBody>
        </p:sp>
        <p:sp>
          <p:nvSpPr>
            <p:cNvPr id="43020" name="Line 25"/>
            <p:cNvSpPr>
              <a:spLocks noChangeShapeType="1"/>
            </p:cNvSpPr>
            <p:nvPr/>
          </p:nvSpPr>
          <p:spPr bwMode="auto">
            <a:xfrm>
              <a:off x="5827" y="5556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021" name="Group 26"/>
            <p:cNvGrpSpPr>
              <a:grpSpLocks/>
            </p:cNvGrpSpPr>
            <p:nvPr/>
          </p:nvGrpSpPr>
          <p:grpSpPr bwMode="auto">
            <a:xfrm>
              <a:off x="5377" y="4785"/>
              <a:ext cx="900" cy="771"/>
              <a:chOff x="5077" y="4939"/>
              <a:chExt cx="1350" cy="1080"/>
            </a:xfrm>
          </p:grpSpPr>
          <p:sp>
            <p:nvSpPr>
              <p:cNvPr id="43031" name="Oval 27"/>
              <p:cNvSpPr>
                <a:spLocks noChangeArrowheads="1"/>
              </p:cNvSpPr>
              <p:nvPr/>
            </p:nvSpPr>
            <p:spPr bwMode="auto">
              <a:xfrm>
                <a:off x="5077" y="4939"/>
                <a:ext cx="135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cs typeface="Arial" charset="0"/>
                </a:endParaRPr>
              </a:p>
            </p:txBody>
          </p:sp>
          <p:sp>
            <p:nvSpPr>
              <p:cNvPr id="43032" name="Text Box 28"/>
              <p:cNvSpPr txBox="1">
                <a:spLocks noChangeArrowheads="1"/>
              </p:cNvSpPr>
              <p:nvPr/>
            </p:nvSpPr>
            <p:spPr bwMode="auto">
              <a:xfrm>
                <a:off x="5377" y="5094"/>
                <a:ext cx="750" cy="7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you</a:t>
                </a:r>
              </a:p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tell</a:t>
                </a:r>
              </a:p>
              <a:p>
                <a:endParaRPr lang="en-US" sz="1200" b="1">
                  <a:solidFill>
                    <a:schemeClr val="tx2"/>
                  </a:solidFill>
                  <a:cs typeface="Arial" charset="0"/>
                </a:endParaRPr>
              </a:p>
            </p:txBody>
          </p:sp>
        </p:grpSp>
        <p:grpSp>
          <p:nvGrpSpPr>
            <p:cNvPr id="43022" name="Group 29"/>
            <p:cNvGrpSpPr>
              <a:grpSpLocks/>
            </p:cNvGrpSpPr>
            <p:nvPr/>
          </p:nvGrpSpPr>
          <p:grpSpPr bwMode="auto">
            <a:xfrm>
              <a:off x="5077" y="5711"/>
              <a:ext cx="1500" cy="771"/>
              <a:chOff x="5077" y="4939"/>
              <a:chExt cx="1350" cy="1080"/>
            </a:xfrm>
          </p:grpSpPr>
          <p:sp>
            <p:nvSpPr>
              <p:cNvPr id="43029" name="Oval 30"/>
              <p:cNvSpPr>
                <a:spLocks noChangeArrowheads="1"/>
              </p:cNvSpPr>
              <p:nvPr/>
            </p:nvSpPr>
            <p:spPr bwMode="auto">
              <a:xfrm>
                <a:off x="5077" y="4939"/>
                <a:ext cx="135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>
                  <a:cs typeface="Arial" charset="0"/>
                </a:endParaRPr>
              </a:p>
            </p:txBody>
          </p:sp>
          <p:sp>
            <p:nvSpPr>
              <p:cNvPr id="43030" name="Text Box 31"/>
              <p:cNvSpPr txBox="1">
                <a:spLocks noChangeArrowheads="1"/>
              </p:cNvSpPr>
              <p:nvPr/>
            </p:nvSpPr>
            <p:spPr bwMode="auto">
              <a:xfrm>
                <a:off x="5377" y="5094"/>
                <a:ext cx="750" cy="77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Person 1</a:t>
                </a:r>
              </a:p>
              <a:p>
                <a:pPr algn="ctr"/>
                <a:r>
                  <a:rPr lang="en-US" sz="1200" b="1">
                    <a:solidFill>
                      <a:schemeClr val="tx2"/>
                    </a:solidFill>
                    <a:cs typeface="Arial" charset="0"/>
                  </a:rPr>
                  <a:t>tells</a:t>
                </a:r>
              </a:p>
              <a:p>
                <a:endParaRPr lang="en-US" sz="1200" b="1">
                  <a:solidFill>
                    <a:schemeClr val="tx2"/>
                  </a:solidFill>
                  <a:cs typeface="Arial" charset="0"/>
                </a:endParaRPr>
              </a:p>
            </p:txBody>
          </p:sp>
        </p:grpSp>
        <p:sp>
          <p:nvSpPr>
            <p:cNvPr id="43023" name="Line 32"/>
            <p:cNvSpPr>
              <a:spLocks noChangeShapeType="1"/>
            </p:cNvSpPr>
            <p:nvPr/>
          </p:nvSpPr>
          <p:spPr bwMode="auto">
            <a:xfrm flipH="1">
              <a:off x="4627" y="6019"/>
              <a:ext cx="45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Line 33"/>
            <p:cNvSpPr>
              <a:spLocks noChangeShapeType="1"/>
            </p:cNvSpPr>
            <p:nvPr/>
          </p:nvSpPr>
          <p:spPr bwMode="auto">
            <a:xfrm>
              <a:off x="6577" y="6019"/>
              <a:ext cx="45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Line 34"/>
            <p:cNvSpPr>
              <a:spLocks noChangeShapeType="1"/>
            </p:cNvSpPr>
            <p:nvPr/>
          </p:nvSpPr>
          <p:spPr bwMode="auto">
            <a:xfrm flipH="1">
              <a:off x="3427" y="6791"/>
              <a:ext cx="15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Line 35"/>
            <p:cNvSpPr>
              <a:spLocks noChangeShapeType="1"/>
            </p:cNvSpPr>
            <p:nvPr/>
          </p:nvSpPr>
          <p:spPr bwMode="auto">
            <a:xfrm>
              <a:off x="4477" y="6791"/>
              <a:ext cx="30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Line 36"/>
            <p:cNvSpPr>
              <a:spLocks noChangeShapeType="1"/>
            </p:cNvSpPr>
            <p:nvPr/>
          </p:nvSpPr>
          <p:spPr bwMode="auto">
            <a:xfrm flipH="1">
              <a:off x="7027" y="6791"/>
              <a:ext cx="15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Line 37"/>
            <p:cNvSpPr>
              <a:spLocks noChangeShapeType="1"/>
            </p:cNvSpPr>
            <p:nvPr/>
          </p:nvSpPr>
          <p:spPr bwMode="auto">
            <a:xfrm>
              <a:off x="8227" y="6791"/>
              <a:ext cx="30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" name="Text Box 38"/>
          <p:cNvSpPr txBox="1">
            <a:spLocks noChangeArrowheads="1"/>
          </p:cNvSpPr>
          <p:nvPr/>
        </p:nvSpPr>
        <p:spPr bwMode="auto">
          <a:xfrm>
            <a:off x="533400" y="152400"/>
            <a:ext cx="84582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>
                <a:solidFill>
                  <a:schemeClr val="tx2"/>
                </a:solidFill>
                <a:latin typeface="Garamond" pitchFamily="18" charset="0"/>
                <a:cs typeface="Arial" charset="0"/>
              </a:rPr>
              <a:t>PROFESSIONAL NETWORKING</a:t>
            </a:r>
          </a:p>
          <a:p>
            <a:pPr algn="ctr"/>
            <a:r>
              <a:rPr lang="en-US" sz="3800" b="1">
                <a:solidFill>
                  <a:schemeClr val="tx2"/>
                </a:solidFill>
                <a:latin typeface="Garamond" pitchFamily="18" charset="0"/>
                <a:cs typeface="Arial" charset="0"/>
              </a:rPr>
              <a:t>Building a Professional Network</a:t>
            </a:r>
            <a:endParaRPr lang="en-US" sz="4000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43011" name="TextBox 1"/>
          <p:cNvSpPr txBox="1">
            <a:spLocks noChangeArrowheads="1"/>
          </p:cNvSpPr>
          <p:nvPr/>
        </p:nvSpPr>
        <p:spPr bwMode="auto">
          <a:xfrm>
            <a:off x="8102600" y="5867400"/>
            <a:ext cx="719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Figure 13-1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4963"/>
            <a:ext cx="8610600" cy="1189037"/>
          </a:xfrm>
        </p:spPr>
        <p:txBody>
          <a:bodyPr wrap="square" tIns="45720" bIns="45720" anchor="t"/>
          <a:lstStyle/>
          <a:p>
            <a:r>
              <a:rPr lang="en-US" sz="3100" b="0"/>
              <a:t>PROFESSIONAL NETWORKING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447800"/>
            <a:ext cx="7696200" cy="4027488"/>
          </a:xfrm>
        </p:spPr>
        <p:txBody>
          <a:bodyPr/>
          <a:lstStyle/>
          <a:p>
            <a:r>
              <a:rPr lang="en-US"/>
              <a:t>People to include in network:</a:t>
            </a:r>
          </a:p>
          <a:p>
            <a:pPr marL="669925" lvl="1" indent="-325438">
              <a:buClr>
                <a:schemeClr val="tx2"/>
              </a:buClr>
            </a:pPr>
            <a:r>
              <a:rPr lang="en-US"/>
              <a:t>Coworkers</a:t>
            </a:r>
          </a:p>
          <a:p>
            <a:pPr marL="669925" lvl="1" indent="-325438">
              <a:buClr>
                <a:schemeClr val="tx2"/>
              </a:buClr>
            </a:pPr>
            <a:r>
              <a:rPr lang="en-US"/>
              <a:t>Supervisors</a:t>
            </a:r>
          </a:p>
          <a:p>
            <a:pPr marL="669925" lvl="1" indent="-325438">
              <a:buClr>
                <a:schemeClr val="tx2"/>
              </a:buClr>
            </a:pPr>
            <a:r>
              <a:rPr lang="en-US"/>
              <a:t>Instructors</a:t>
            </a:r>
          </a:p>
          <a:p>
            <a:pPr marL="669925" lvl="1" indent="-325438">
              <a:buClr>
                <a:schemeClr val="tx2"/>
              </a:buClr>
            </a:pPr>
            <a:r>
              <a:rPr lang="en-US"/>
              <a:t>Family</a:t>
            </a:r>
          </a:p>
          <a:p>
            <a:pPr marL="669925" lvl="1" indent="-325438">
              <a:buClr>
                <a:schemeClr val="tx2"/>
              </a:buClr>
            </a:pPr>
            <a:r>
              <a:rPr lang="en-US"/>
              <a:t>Friends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34975"/>
            <a:ext cx="7978775" cy="436563"/>
          </a:xfrm>
        </p:spPr>
        <p:txBody>
          <a:bodyPr wrap="square" tIns="45720" bIns="45720" anchor="t"/>
          <a:lstStyle/>
          <a:p>
            <a:r>
              <a:rPr lang="en-US" sz="3100"/>
              <a:t>OBJECTIVES</a:t>
            </a:r>
            <a:endParaRPr lang="en-US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Utilize the </a:t>
            </a:r>
            <a:r>
              <a:rPr lang="en-US" sz="2000" i="1"/>
              <a:t>self-discovery</a:t>
            </a:r>
            <a:r>
              <a:rPr lang="en-US" sz="2000"/>
              <a:t> process to identify the right career</a:t>
            </a:r>
          </a:p>
          <a:p>
            <a:pPr>
              <a:lnSpc>
                <a:spcPct val="90000"/>
              </a:lnSpc>
            </a:pPr>
            <a:r>
              <a:rPr lang="en-US" sz="2000"/>
              <a:t>Conduct a </a:t>
            </a:r>
            <a:r>
              <a:rPr lang="en-US" sz="2000" i="1"/>
              <a:t>targeted job search </a:t>
            </a:r>
            <a:r>
              <a:rPr lang="en-US" sz="2000"/>
              <a:t>including a realistic job preview</a:t>
            </a:r>
            <a:endParaRPr lang="en-US" sz="2000" i="1"/>
          </a:p>
          <a:p>
            <a:pPr>
              <a:lnSpc>
                <a:spcPct val="90000"/>
              </a:lnSpc>
            </a:pPr>
            <a:r>
              <a:rPr lang="en-US" sz="2000"/>
              <a:t>Determine the cost of living in your desired work location</a:t>
            </a:r>
          </a:p>
          <a:p>
            <a:pPr>
              <a:lnSpc>
                <a:spcPct val="90000"/>
              </a:lnSpc>
            </a:pPr>
            <a:r>
              <a:rPr lang="en-US" sz="2000"/>
              <a:t>Ensure a professional </a:t>
            </a:r>
            <a:r>
              <a:rPr lang="en-US" sz="2000" i="1"/>
              <a:t>electronic image</a:t>
            </a:r>
          </a:p>
          <a:p>
            <a:pPr>
              <a:lnSpc>
                <a:spcPct val="90000"/>
              </a:lnSpc>
            </a:pPr>
            <a:r>
              <a:rPr lang="en-US" sz="2000"/>
              <a:t>Create a </a:t>
            </a:r>
            <a:r>
              <a:rPr lang="en-US" sz="2000" i="1"/>
              <a:t>job search portfolio</a:t>
            </a:r>
          </a:p>
          <a:p>
            <a:pPr>
              <a:lnSpc>
                <a:spcPct val="90000"/>
              </a:lnSpc>
            </a:pPr>
            <a:r>
              <a:rPr lang="en-US" sz="2000"/>
              <a:t>Identify references to be used in your job search</a:t>
            </a:r>
          </a:p>
          <a:p>
            <a:pPr>
              <a:lnSpc>
                <a:spcPct val="90000"/>
              </a:lnSpc>
            </a:pPr>
            <a:r>
              <a:rPr lang="en-US" sz="2000"/>
              <a:t>Identify sources for job leads</a:t>
            </a:r>
          </a:p>
          <a:p>
            <a:pPr>
              <a:lnSpc>
                <a:spcPct val="90000"/>
              </a:lnSpc>
            </a:pPr>
            <a:r>
              <a:rPr lang="en-US" sz="2000"/>
              <a:t>Define </a:t>
            </a:r>
            <a:r>
              <a:rPr lang="en-US" sz="2000" i="1"/>
              <a:t>networking</a:t>
            </a:r>
            <a:r>
              <a:rPr lang="en-US" sz="2000"/>
              <a:t> and create a professional </a:t>
            </a:r>
            <a:r>
              <a:rPr lang="en-US" sz="2000" i="1"/>
              <a:t>network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4963"/>
            <a:ext cx="8610600" cy="1189037"/>
          </a:xfrm>
        </p:spPr>
        <p:txBody>
          <a:bodyPr wrap="square" tIns="45720" bIns="45720" anchor="t"/>
          <a:lstStyle/>
          <a:p>
            <a:r>
              <a:rPr lang="en-US" sz="3100" b="0"/>
              <a:t>PROFESSIONAL NETWORKING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447800"/>
            <a:ext cx="7696200" cy="4027488"/>
          </a:xfrm>
        </p:spPr>
        <p:txBody>
          <a:bodyPr/>
          <a:lstStyle/>
          <a:p>
            <a:r>
              <a:rPr lang="en-US"/>
              <a:t>Networking begins with attitude</a:t>
            </a:r>
          </a:p>
          <a:p>
            <a:pPr lvl="1"/>
            <a:r>
              <a:rPr lang="en-US"/>
              <a:t>Be confident</a:t>
            </a:r>
          </a:p>
          <a:p>
            <a:pPr lvl="1"/>
            <a:r>
              <a:rPr lang="en-US"/>
              <a:t>Initiate and introduction</a:t>
            </a:r>
          </a:p>
          <a:p>
            <a:pPr lvl="1"/>
            <a:r>
              <a:rPr lang="en-US"/>
              <a:t>Use your personal business card</a:t>
            </a:r>
          </a:p>
          <a:p>
            <a:pPr lvl="1"/>
            <a:r>
              <a:rPr lang="en-US"/>
              <a:t>Begin with a professional handshake</a:t>
            </a:r>
          </a:p>
          <a:p>
            <a:r>
              <a:rPr lang="en-US"/>
              <a:t>Create an electronic network</a:t>
            </a:r>
          </a:p>
          <a:p>
            <a:pPr lvl="1"/>
            <a:r>
              <a:rPr lang="en-US"/>
              <a:t>Be cautious when sharing information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TALK IT OUT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524000"/>
            <a:ext cx="7583488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3300"/>
              <a:t>	What is appropriate and inappropriate information to share when creating an online network?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686800" cy="1036638"/>
          </a:xfrm>
        </p:spPr>
        <p:txBody>
          <a:bodyPr wrap="square" tIns="45720" bIns="45720" anchor="t"/>
          <a:lstStyle/>
          <a:p>
            <a:r>
              <a:rPr lang="en-US" sz="3100" b="0"/>
              <a:t>PROFESSIONAL NETWORKING</a:t>
            </a:r>
            <a:endParaRPr lang="en-US" b="0"/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sz="3000" b="1">
                <a:solidFill>
                  <a:schemeClr val="tx2"/>
                </a:solidFill>
              </a:rPr>
              <a:t>Informational interviews</a:t>
            </a:r>
            <a:r>
              <a:rPr lang="en-US" sz="3000">
                <a:solidFill>
                  <a:schemeClr val="tx2"/>
                </a:solidFill>
              </a:rPr>
              <a:t>: </a:t>
            </a:r>
            <a:r>
              <a:rPr lang="en-US" sz="3000"/>
              <a:t>when a job seeker meets with a business professional to learn about a specific career, company, or industry</a:t>
            </a:r>
          </a:p>
          <a:p>
            <a:pPr marL="669925" lvl="1" indent="-325438"/>
            <a:r>
              <a:rPr lang="en-US" sz="2700"/>
              <a:t>A way to find out about a company</a:t>
            </a:r>
          </a:p>
          <a:p>
            <a:pPr marL="669925" lvl="1" indent="-325438"/>
            <a:r>
              <a:rPr lang="en-US" sz="2700"/>
              <a:t>Ask questions about</a:t>
            </a:r>
            <a:r>
              <a:rPr lang="en-US"/>
              <a:t>:</a:t>
            </a:r>
          </a:p>
          <a:p>
            <a:pPr marL="1022350" lvl="2" indent="-350838"/>
            <a:r>
              <a:rPr lang="en-US" sz="2400"/>
              <a:t>Jobs</a:t>
            </a:r>
          </a:p>
          <a:p>
            <a:pPr marL="1022350" lvl="2" indent="-350838"/>
            <a:r>
              <a:rPr lang="en-US" sz="2400"/>
              <a:t>Hiring</a:t>
            </a:r>
          </a:p>
          <a:p>
            <a:pPr marL="1022350" lvl="2" indent="-350838"/>
            <a:r>
              <a:rPr lang="en-US" sz="2400"/>
              <a:t>Company culture</a:t>
            </a: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3384550" y="808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524000"/>
            <a:ext cx="76962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Attending professional or trade association meetings</a:t>
            </a:r>
          </a:p>
          <a:p>
            <a:pPr>
              <a:lnSpc>
                <a:spcPct val="90000"/>
              </a:lnSpc>
            </a:pPr>
            <a:r>
              <a:rPr lang="en-US"/>
              <a:t>Talking to parents when attending children’s sporting or music events</a:t>
            </a:r>
          </a:p>
          <a:p>
            <a:pPr>
              <a:lnSpc>
                <a:spcPct val="90000"/>
              </a:lnSpc>
            </a:pPr>
            <a:r>
              <a:rPr lang="en-US"/>
              <a:t>Volunteering for a local park clean-up day</a:t>
            </a:r>
          </a:p>
          <a:p>
            <a:pPr>
              <a:lnSpc>
                <a:spcPct val="90000"/>
              </a:lnSpc>
            </a:pPr>
            <a:r>
              <a:rPr lang="en-US"/>
              <a:t>Visiting with members of social clubs or religious groups</a:t>
            </a:r>
          </a:p>
        </p:txBody>
      </p:sp>
      <p:sp>
        <p:nvSpPr>
          <p:cNvPr id="4813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153400" cy="1143000"/>
          </a:xfrm>
        </p:spPr>
        <p:txBody>
          <a:bodyPr wrap="square" tIns="45720" bIns="45720"/>
          <a:lstStyle/>
          <a:p>
            <a:r>
              <a:rPr lang="en-US" sz="2600" b="0"/>
              <a:t>PROFESSIONAL NETWORKING</a:t>
            </a:r>
            <a:br>
              <a:rPr lang="en-US" sz="2600" b="0"/>
            </a:br>
            <a:r>
              <a:rPr lang="en-US" sz="2600" b="0"/>
              <a:t>Networking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10550" cy="487363"/>
          </a:xfrm>
        </p:spPr>
        <p:txBody>
          <a:bodyPr wrap="square" tIns="45720" bIns="45720" anchor="t"/>
          <a:lstStyle/>
          <a:p>
            <a:r>
              <a:rPr lang="en-US" sz="2600" b="0"/>
              <a:t>PROFESSIONAL NETWORKING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524000"/>
            <a:ext cx="6483350" cy="3871913"/>
          </a:xfrm>
        </p:spPr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Network list: </a:t>
            </a:r>
            <a:r>
              <a:rPr lang="en-US"/>
              <a:t>a written list of all network contacts.</a:t>
            </a:r>
          </a:p>
          <a:p>
            <a:pPr marL="669925" lvl="1" indent="-325438"/>
            <a:r>
              <a:rPr lang="en-US"/>
              <a:t>Include contact’s: </a:t>
            </a:r>
          </a:p>
          <a:p>
            <a:pPr marL="1022350" lvl="2" indent="-350838"/>
            <a:r>
              <a:rPr lang="en-US"/>
              <a:t>Name</a:t>
            </a:r>
          </a:p>
          <a:p>
            <a:pPr marL="1022350" lvl="2" indent="-350838"/>
            <a:r>
              <a:rPr lang="en-US"/>
              <a:t>Address</a:t>
            </a:r>
          </a:p>
          <a:p>
            <a:pPr marL="1022350" lvl="2" indent="-350838"/>
            <a:r>
              <a:rPr lang="en-US"/>
              <a:t>Telephone number</a:t>
            </a:r>
          </a:p>
          <a:p>
            <a:pPr marL="1022350" lvl="2" indent="-350838"/>
            <a:r>
              <a:rPr lang="en-US"/>
              <a:t>E-mail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 idx="4294967295"/>
          </p:nvPr>
        </p:nvSpPr>
        <p:spPr/>
        <p:txBody>
          <a:bodyPr wrap="square" tIns="45720" bIns="45720" anchor="t"/>
          <a:lstStyle/>
          <a:p>
            <a:r>
              <a:rPr lang="en-US" sz="2600" b="0"/>
              <a:t>PROTECTING YOUR PRIVACY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378700" cy="4525963"/>
          </a:xfrm>
        </p:spPr>
        <p:txBody>
          <a:bodyPr/>
          <a:lstStyle/>
          <a:p>
            <a:r>
              <a:rPr lang="en-US"/>
              <a:t>Be cautious and only share personal information with reputable sources</a:t>
            </a:r>
          </a:p>
          <a:p>
            <a:r>
              <a:rPr lang="en-US"/>
              <a:t>Beware of identity theft</a:t>
            </a:r>
          </a:p>
          <a:p>
            <a:r>
              <a:rPr lang="en-US"/>
              <a:t>Ensure target employer is legitimate</a:t>
            </a:r>
          </a:p>
          <a:p>
            <a:r>
              <a:rPr lang="en-US"/>
              <a:t>Do not share birth date or social security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/>
        <p:txBody>
          <a:bodyPr wrap="square" tIns="45720" bIns="45720" anchor="t"/>
          <a:lstStyle/>
          <a:p>
            <a:r>
              <a:rPr lang="en-US" sz="2600" b="0"/>
              <a:t>KEEPING THE RIGHT ATTITUDE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524000"/>
            <a:ext cx="7888288" cy="3556000"/>
          </a:xfrm>
        </p:spPr>
        <p:txBody>
          <a:bodyPr/>
          <a:lstStyle/>
          <a:p>
            <a:r>
              <a:rPr lang="en-US" sz="3000"/>
              <a:t>Stay positive</a:t>
            </a:r>
          </a:p>
          <a:p>
            <a:r>
              <a:rPr lang="en-US" sz="3000"/>
              <a:t>Stay active</a:t>
            </a:r>
          </a:p>
          <a:p>
            <a:r>
              <a:rPr lang="en-US" sz="3000"/>
              <a:t>Keep learning</a:t>
            </a:r>
          </a:p>
          <a:p>
            <a:r>
              <a:rPr lang="en-US" sz="3000"/>
              <a:t>Stay connected</a:t>
            </a:r>
          </a:p>
          <a:p>
            <a:r>
              <a:rPr lang="en-US" sz="3000"/>
              <a:t>Stay focused</a:t>
            </a:r>
          </a:p>
          <a:p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 idx="4294967295"/>
          </p:nvPr>
        </p:nvSpPr>
        <p:spPr>
          <a:xfrm>
            <a:off x="1109663" y="263525"/>
            <a:ext cx="7729537" cy="1143000"/>
          </a:xfrm>
        </p:spPr>
        <p:txBody>
          <a:bodyPr wrap="square" tIns="45720" bIns="45720" anchor="t"/>
          <a:lstStyle/>
          <a:p>
            <a:r>
              <a:rPr lang="en-US" sz="2600" b="0"/>
              <a:t>KEEPING THE RIGHT ATTITUDE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524000"/>
            <a:ext cx="7888288" cy="4481513"/>
          </a:xfrm>
        </p:spPr>
        <p:txBody>
          <a:bodyPr/>
          <a:lstStyle/>
          <a:p>
            <a:r>
              <a:rPr lang="en-US"/>
              <a:t>Keep job search confidential</a:t>
            </a:r>
          </a:p>
          <a:p>
            <a:r>
              <a:rPr lang="en-US"/>
              <a:t>Do not quit current job before accepting a new job</a:t>
            </a:r>
          </a:p>
          <a:p>
            <a:r>
              <a:rPr lang="en-US"/>
              <a:t>Do not bad-mouth your company or anyone that works for your current or former employer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THE JOB SEARCH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914400" y="1447800"/>
            <a:ext cx="7378700" cy="4525963"/>
          </a:xfrm>
        </p:spPr>
        <p:txBody>
          <a:bodyPr/>
          <a:lstStyle/>
          <a:p>
            <a:r>
              <a:rPr lang="en-US"/>
              <a:t>Successful job search strategy identifies</a:t>
            </a:r>
          </a:p>
          <a:p>
            <a:pPr marL="669925" lvl="1" indent="-325438"/>
            <a:r>
              <a:rPr lang="en-US"/>
              <a:t>Type of job you will be looking for</a:t>
            </a:r>
          </a:p>
          <a:p>
            <a:pPr marL="669925" lvl="1" indent="-325438"/>
            <a:r>
              <a:rPr lang="en-US"/>
              <a:t>Needed tools and resources</a:t>
            </a:r>
          </a:p>
          <a:p>
            <a:pPr marL="669925" lvl="1" indent="-325438"/>
            <a:r>
              <a:rPr lang="en-US"/>
              <a:t>How to use tools and resources</a:t>
            </a:r>
          </a:p>
          <a:p>
            <a:r>
              <a:rPr lang="en-US"/>
              <a:t>Goal of job search is to secure an interview and job offer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>
          <a:xfrm>
            <a:off x="990600" y="152400"/>
            <a:ext cx="7848600" cy="1143000"/>
          </a:xfrm>
        </p:spPr>
        <p:txBody>
          <a:bodyPr wrap="square" tIns="45720" bIns="45720" anchor="t"/>
          <a:lstStyle/>
          <a:p>
            <a:r>
              <a:rPr lang="en-US" sz="3100" b="0">
                <a:solidFill>
                  <a:schemeClr val="tx1"/>
                </a:solidFill>
              </a:rPr>
              <a:t>CHOOSING THE </a:t>
            </a:r>
            <a:r>
              <a:rPr lang="en-US" sz="3100" b="0"/>
              <a:t>RIGHT CAREER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275513" cy="4271963"/>
          </a:xfrm>
        </p:spPr>
        <p:txBody>
          <a:bodyPr/>
          <a:lstStyle/>
          <a:p>
            <a:r>
              <a:rPr lang="en-US" b="1"/>
              <a:t>Self-Discovery</a:t>
            </a:r>
            <a:r>
              <a:rPr lang="en-US"/>
              <a:t>: process of identifying key interests and skills built upon career goals</a:t>
            </a:r>
          </a:p>
          <a:p>
            <a:r>
              <a:rPr lang="en-US"/>
              <a:t>Review Trigger Words</a:t>
            </a:r>
          </a:p>
          <a:p>
            <a:r>
              <a:rPr lang="en-US"/>
              <a:t>Complete Accomplishments Worksheet</a:t>
            </a:r>
          </a:p>
          <a:p>
            <a:r>
              <a:rPr lang="en-US"/>
              <a:t>Myers-Briggs Type Indicator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990600" y="152400"/>
            <a:ext cx="7848600" cy="1143000"/>
          </a:xfrm>
        </p:spPr>
        <p:txBody>
          <a:bodyPr wrap="square" tIns="45720" bIns="45720" anchor="t"/>
          <a:lstStyle/>
          <a:p>
            <a:r>
              <a:rPr lang="en-US" sz="3100" b="0">
                <a:solidFill>
                  <a:schemeClr val="tx1"/>
                </a:solidFill>
              </a:rPr>
              <a:t>CHOOSING THE RIGHT CAREER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275513" cy="4271963"/>
          </a:xfrm>
        </p:spPr>
        <p:txBody>
          <a:bodyPr/>
          <a:lstStyle/>
          <a:p>
            <a:r>
              <a:rPr lang="en-US"/>
              <a:t>Realistic job preview</a:t>
            </a:r>
          </a:p>
          <a:p>
            <a:pPr lvl="1"/>
            <a:r>
              <a:rPr lang="en-US"/>
              <a:t>Identifies day to day and common tasks for a specific job</a:t>
            </a:r>
          </a:p>
          <a:p>
            <a:pPr lvl="1"/>
            <a:r>
              <a:rPr lang="en-US"/>
              <a:t>Identify additional educational needs</a:t>
            </a:r>
          </a:p>
          <a:p>
            <a:pPr lvl="1"/>
            <a:r>
              <a:rPr lang="en-US"/>
              <a:t>Identify other requirements</a:t>
            </a:r>
          </a:p>
          <a:p>
            <a:pPr lvl="2"/>
            <a:r>
              <a:rPr lang="en-US"/>
              <a:t>DMV history</a:t>
            </a:r>
          </a:p>
          <a:p>
            <a:pPr lvl="2"/>
            <a:r>
              <a:rPr lang="en-US"/>
              <a:t>Credit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r>
              <a:rPr lang="en-US" sz="3100" b="0"/>
              <a:t>TALK IT OUT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583488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sz="3300" b="1"/>
              <a:t>	</a:t>
            </a:r>
            <a:r>
              <a:rPr lang="en-US" sz="3300"/>
              <a:t>Review your completed accomplishments worksheet.  What career area do you believe suits your skills and previous experiences?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>
          <a:xfrm>
            <a:off x="1109663" y="152400"/>
            <a:ext cx="7577137" cy="1143000"/>
          </a:xfrm>
        </p:spPr>
        <p:txBody>
          <a:bodyPr wrap="square" tIns="45720" bIns="45720" anchor="t"/>
          <a:lstStyle/>
          <a:p>
            <a:r>
              <a:rPr lang="en-US" sz="3100" b="0"/>
              <a:t>CAREER OBJECTIVE and PERSONAL PROFILE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696200" cy="3962400"/>
          </a:xfrm>
        </p:spPr>
        <p:txBody>
          <a:bodyPr/>
          <a:lstStyle/>
          <a:p>
            <a:r>
              <a:rPr lang="en-US"/>
              <a:t>Introductory statements for resumé</a:t>
            </a:r>
          </a:p>
          <a:p>
            <a:r>
              <a:rPr lang="en-US"/>
              <a:t>Both statements are used on résumé to relate to target career, target employer, introduce key skills, and express interest in a position</a:t>
            </a:r>
          </a:p>
          <a:p>
            <a:r>
              <a:rPr lang="en-US"/>
              <a:t>Statement will be first item listed on resumé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01650"/>
          </a:xfrm>
        </p:spPr>
        <p:txBody>
          <a:bodyPr wrap="square" tIns="45720" bIns="45720" anchor="t"/>
          <a:lstStyle/>
          <a:p>
            <a:r>
              <a:rPr lang="en-US" b="0"/>
              <a:t>CAREER OBJECTIVE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242175" cy="4525963"/>
          </a:xfrm>
        </p:spPr>
        <p:txBody>
          <a:bodyPr/>
          <a:lstStyle/>
          <a:p>
            <a:r>
              <a:rPr lang="en-US"/>
              <a:t>A </a:t>
            </a:r>
            <a:r>
              <a:rPr lang="en-US" b="1"/>
              <a:t>Career Objective </a:t>
            </a:r>
            <a:r>
              <a:rPr lang="en-US"/>
              <a:t>is for individuals with little or no work experience</a:t>
            </a:r>
          </a:p>
          <a:p>
            <a:pPr marL="669925" lvl="1" indent="-325438"/>
            <a:r>
              <a:rPr lang="en-US"/>
              <a:t>Include interest in position</a:t>
            </a:r>
          </a:p>
          <a:p>
            <a:pPr marL="669925" lvl="1" indent="-325438"/>
            <a:r>
              <a:rPr lang="en-US"/>
              <a:t>Brief one line description of skills related to position and how you will utilize your skills</a:t>
            </a:r>
          </a:p>
          <a:p>
            <a:pPr marL="669925" lvl="1" indent="-325438"/>
            <a:r>
              <a:rPr lang="en-US"/>
              <a:t>Acceptable to use “I” and “my” in career objective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1226</Words>
  <Application>Microsoft Office PowerPoint</Application>
  <PresentationFormat>On-screen Show (4:3)</PresentationFormat>
  <Paragraphs>241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ＭＳ Ｐゴシック</vt:lpstr>
      <vt:lpstr>Tahoma</vt:lpstr>
      <vt:lpstr>Garamond</vt:lpstr>
      <vt:lpstr>Template</vt:lpstr>
      <vt:lpstr>Chapter 13</vt:lpstr>
      <vt:lpstr>Slide 2</vt:lpstr>
      <vt:lpstr>OBJECTIVES</vt:lpstr>
      <vt:lpstr>THE JOB SEARCH</vt:lpstr>
      <vt:lpstr>CHOOSING THE RIGHT CAREER</vt:lpstr>
      <vt:lpstr>CHOOSING THE RIGHT CAREER</vt:lpstr>
      <vt:lpstr>TALK IT OUT</vt:lpstr>
      <vt:lpstr>CAREER OBJECTIVE and PERSONAL PROFILE</vt:lpstr>
      <vt:lpstr>CAREER OBJECTIVE</vt:lpstr>
      <vt:lpstr>CAREER OBJECTIVE</vt:lpstr>
      <vt:lpstr>PERSONAL PROFILE</vt:lpstr>
      <vt:lpstr>PERSONAL PROFILE</vt:lpstr>
      <vt:lpstr>INDUSTRY RESEARCH</vt:lpstr>
      <vt:lpstr>THE TARGETED JOB SEARCH</vt:lpstr>
      <vt:lpstr>PREPARATION</vt:lpstr>
      <vt:lpstr>TALK IT OUT</vt:lpstr>
      <vt:lpstr>JOB SEARCH PORTFOLIO</vt:lpstr>
      <vt:lpstr>JOB SEARCH PORTFOLIO</vt:lpstr>
      <vt:lpstr>JOB SEARCH PORTFOLIO</vt:lpstr>
      <vt:lpstr>JOB SEARCH PORTFOLIO Items to include:</vt:lpstr>
      <vt:lpstr>EMPLOYMENT APPLICATIONS</vt:lpstr>
      <vt:lpstr>PERSONAL REFERENCES AND RECOMMENDATIONS</vt:lpstr>
      <vt:lpstr>PERSONAL REFERENCES AND RECOMMENDATIONS</vt:lpstr>
      <vt:lpstr>SOURCES OF JOB LEADS</vt:lpstr>
      <vt:lpstr>SOURCES OF JOB LEADS</vt:lpstr>
      <vt:lpstr>SOURCES OF JOB LEADS Unsolicited Cover Letters and Resumes</vt:lpstr>
      <vt:lpstr>NETWORKING</vt:lpstr>
      <vt:lpstr>Slide 28</vt:lpstr>
      <vt:lpstr>PROFESSIONAL NETWORKING</vt:lpstr>
      <vt:lpstr>PROFESSIONAL NETWORKING</vt:lpstr>
      <vt:lpstr>TALK IT OUT</vt:lpstr>
      <vt:lpstr>PROFESSIONAL NETWORKING</vt:lpstr>
      <vt:lpstr>PROFESSIONAL NETWORKING Networking Opportunities</vt:lpstr>
      <vt:lpstr>PROFESSIONAL NETWORKING</vt:lpstr>
      <vt:lpstr>PROTECTING YOUR PRIVACY</vt:lpstr>
      <vt:lpstr>KEEPING THE RIGHT ATTITUDE</vt:lpstr>
      <vt:lpstr>KEEPING THE RIGHT ATTITUDE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SKILLS</dc:title>
  <dc:creator>Megan Tighe</dc:creator>
  <cp:lastModifiedBy>Tanika Henderson</cp:lastModifiedBy>
  <cp:revision>39</cp:revision>
  <dcterms:created xsi:type="dcterms:W3CDTF">2009-10-15T23:25:21Z</dcterms:created>
  <dcterms:modified xsi:type="dcterms:W3CDTF">2012-02-09T20:44:10Z</dcterms:modified>
</cp:coreProperties>
</file>