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8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17" autoAdjust="0"/>
  </p:normalViewPr>
  <p:slideViewPr>
    <p:cSldViewPr>
      <p:cViewPr varScale="1">
        <p:scale>
          <a:sx n="76" d="100"/>
          <a:sy n="76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24648B11-3D0D-42DE-8AB8-F72E3F636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438"/>
            <a:ext cx="5100638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875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8875"/>
            <a:ext cx="3013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12E47380-4F85-4884-A8F1-FCE2A93FF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8852" name="Picture 4" descr="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9525"/>
            <a:ext cx="9144000" cy="5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494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</p:spPr>
      </p:pic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Chapter 12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Conflict and Negotiation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52400" y="6397625"/>
            <a:ext cx="4114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</a:rPr>
              <a:t>Professionalism, 3</a:t>
            </a:r>
            <a:r>
              <a:rPr lang="en-US" sz="1400" baseline="30000">
                <a:solidFill>
                  <a:schemeClr val="bg1"/>
                </a:solidFill>
              </a:rPr>
              <a:t>rd</a:t>
            </a:r>
            <a:r>
              <a:rPr lang="en-US" sz="1400">
                <a:solidFill>
                  <a:schemeClr val="bg1"/>
                </a:solidFill>
              </a:rPr>
              <a:t> Edition</a:t>
            </a:r>
          </a:p>
          <a:p>
            <a:pPr eaLnBrk="0" hangingPunct="0"/>
            <a:r>
              <a:rPr lang="en-US" sz="1400">
                <a:solidFill>
                  <a:schemeClr val="bg1"/>
                </a:solidFill>
              </a:rPr>
              <a:t>Lydia E. Anderson &amp; Sandra B. Bolt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619625" y="6400800"/>
            <a:ext cx="444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© 2013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78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78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78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78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/>
              <a:t>Chapter 12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Conflict and Negotiation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729537" cy="1143000"/>
          </a:xfrm>
        </p:spPr>
        <p:txBody>
          <a:bodyPr wrap="square" tIns="45720" bIns="45720" anchor="t"/>
          <a:lstStyle/>
          <a:p>
            <a:r>
              <a:rPr lang="en-US" sz="2600" b="0"/>
              <a:t>CONFLICT MANAGEMENT AND NEGOTIATION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924800" cy="4495800"/>
          </a:xfrm>
        </p:spPr>
        <p:txBody>
          <a:bodyPr/>
          <a:lstStyle/>
          <a:p>
            <a:r>
              <a:rPr lang="en-US" b="1"/>
              <a:t>Forcing conflict management style</a:t>
            </a:r>
            <a:r>
              <a:rPr lang="en-US"/>
              <a:t>: deals with issue directly, trying to get your way</a:t>
            </a:r>
          </a:p>
          <a:p>
            <a:r>
              <a:rPr lang="en-US" b="1"/>
              <a:t>Avoiding conflict management style</a:t>
            </a:r>
            <a:r>
              <a:rPr lang="en-US"/>
              <a:t>: offense is ignored</a:t>
            </a:r>
          </a:p>
          <a:p>
            <a:r>
              <a:rPr lang="en-US" b="1"/>
              <a:t>Accommodating conflict management style</a:t>
            </a:r>
            <a:r>
              <a:rPr lang="en-US"/>
              <a:t>: allow other party to have his/her way without knowing there was a conflict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762000" y="152400"/>
            <a:ext cx="8229600" cy="1246188"/>
          </a:xfrm>
        </p:spPr>
        <p:txBody>
          <a:bodyPr wrap="square" tIns="45720" bIns="45720" anchor="t"/>
          <a:lstStyle/>
          <a:p>
            <a:r>
              <a:rPr lang="en-US" sz="2600" b="0"/>
              <a:t>CONFLICT MANAGEMENT AND NEGOTIATION </a:t>
            </a:r>
            <a:r>
              <a:rPr lang="en-US" sz="2600"/>
              <a:t>(Cont.)</a:t>
            </a:r>
            <a:endParaRPr lang="en-US" sz="2600" b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47800"/>
            <a:ext cx="7848600" cy="4495800"/>
          </a:xfrm>
        </p:spPr>
        <p:txBody>
          <a:bodyPr/>
          <a:lstStyle/>
          <a:p>
            <a:r>
              <a:rPr lang="en-US" sz="3000" b="1"/>
              <a:t>Compromising conflict management style</a:t>
            </a:r>
            <a:r>
              <a:rPr lang="en-US" sz="3000"/>
              <a:t>: both parties give up something of importance to arrive at a mutually agreeable solution</a:t>
            </a:r>
          </a:p>
          <a:p>
            <a:r>
              <a:rPr lang="en-US" sz="3000" b="1"/>
              <a:t>Collaborating conflict management style</a:t>
            </a:r>
            <a:r>
              <a:rPr lang="en-US" sz="3000"/>
              <a:t>: both parties work together to arrive at a solution without having to give up something of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762000" y="228600"/>
            <a:ext cx="8229600" cy="1143000"/>
          </a:xfrm>
        </p:spPr>
        <p:txBody>
          <a:bodyPr wrap="square" tIns="45720" bIns="45720" anchor="t"/>
          <a:lstStyle/>
          <a:p>
            <a:r>
              <a:rPr lang="en-US" sz="2600" b="0"/>
              <a:t>CONFLICT MANAGEMENT AND NEGOTIATION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4149725"/>
          </a:xfrm>
        </p:spPr>
        <p:txBody>
          <a:bodyPr/>
          <a:lstStyle/>
          <a:p>
            <a:r>
              <a:rPr lang="en-US" sz="2000" b="1"/>
              <a:t>Negotiation:</a:t>
            </a:r>
            <a:r>
              <a:rPr lang="en-US" sz="2000"/>
              <a:t> creating a solution that is fair to all involved parties</a:t>
            </a:r>
          </a:p>
          <a:p>
            <a:r>
              <a:rPr lang="en-US" sz="2000" b="1"/>
              <a:t>Mediator:</a:t>
            </a:r>
            <a:r>
              <a:rPr lang="en-US" sz="2000"/>
              <a:t> a neutral third party that helps resolve a conflict</a:t>
            </a:r>
            <a:endParaRPr lang="en-US" sz="2000" b="1"/>
          </a:p>
          <a:p>
            <a:r>
              <a:rPr lang="en-US" sz="2000"/>
              <a:t>Both sides come to an agreement if both parties:</a:t>
            </a:r>
          </a:p>
          <a:p>
            <a:pPr marL="669925" lvl="1" indent="-325438"/>
            <a:r>
              <a:rPr lang="en-US" sz="1900"/>
              <a:t>Want to resolve an issue</a:t>
            </a:r>
          </a:p>
          <a:p>
            <a:pPr marL="669925" lvl="1" indent="-325438"/>
            <a:r>
              <a:rPr lang="en-US" sz="1900"/>
              <a:t>Agree on an objective</a:t>
            </a:r>
          </a:p>
          <a:p>
            <a:pPr marL="669925" lvl="1" indent="-325438"/>
            <a:r>
              <a:rPr lang="en-US" sz="1900"/>
              <a:t>Honestly communicate their case/situation</a:t>
            </a:r>
          </a:p>
          <a:p>
            <a:pPr marL="669925" lvl="1" indent="-325438"/>
            <a:r>
              <a:rPr lang="en-US" sz="1900"/>
              <a:t>Listen to the other side</a:t>
            </a:r>
          </a:p>
          <a:p>
            <a:pPr marL="669925" lvl="1" indent="-325438"/>
            <a:r>
              <a:rPr lang="en-US" sz="1900"/>
              <a:t>Work toward a mutually beneficial common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1066800"/>
          </a:xfrm>
        </p:spPr>
        <p:txBody>
          <a:bodyPr wrap="square" tIns="45720" bIns="45720" anchor="t"/>
          <a:lstStyle/>
          <a:p>
            <a:r>
              <a:rPr lang="en-US" sz="2600" b="0"/>
              <a:t>CONFLICT MANAGEMENT AND NEGOTIATION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/>
              <a:t>Assertive behavior</a:t>
            </a:r>
            <a:r>
              <a:rPr lang="en-US" sz="3000"/>
              <a:t>: standing up for your rights without violating the rights of others </a:t>
            </a:r>
          </a:p>
          <a:p>
            <a:pPr>
              <a:lnSpc>
                <a:spcPct val="90000"/>
              </a:lnSpc>
            </a:pPr>
            <a:r>
              <a:rPr lang="en-US" sz="3000" b="1"/>
              <a:t>Passive behavior</a:t>
            </a:r>
            <a:r>
              <a:rPr lang="en-US" sz="3000"/>
              <a:t>: consistently allowing others to have their way, avoiding conflict </a:t>
            </a:r>
          </a:p>
          <a:p>
            <a:pPr>
              <a:lnSpc>
                <a:spcPct val="90000"/>
              </a:lnSpc>
            </a:pPr>
            <a:r>
              <a:rPr lang="en-US" sz="3000" b="1"/>
              <a:t>Aggressive behavior</a:t>
            </a:r>
            <a:r>
              <a:rPr lang="en-US" sz="3000"/>
              <a:t>: standing up for your rights in a way that violates others’ rights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TALK IT OUT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905000"/>
            <a:ext cx="7378700" cy="3992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300" b="1"/>
              <a:t>	</a:t>
            </a:r>
            <a:r>
              <a:rPr lang="en-US" sz="3300"/>
              <a:t>How can you become more assertive?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8229600" cy="685800"/>
          </a:xfrm>
        </p:spPr>
        <p:txBody>
          <a:bodyPr wrap="square" tIns="45720" bIns="45720" anchor="t"/>
          <a:lstStyle/>
          <a:p>
            <a:r>
              <a:rPr lang="en-US" sz="3100" b="0"/>
              <a:t>HARASSMENT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848600" cy="4572000"/>
          </a:xfrm>
        </p:spPr>
        <p:txBody>
          <a:bodyPr/>
          <a:lstStyle/>
          <a:p>
            <a:pPr>
              <a:lnSpc>
                <a:spcPct val="90000"/>
              </a:lnSpc>
              <a:buSzPct val="130000"/>
              <a:buFont typeface="Wingdings" pitchFamily="2" charset="2"/>
              <a:buChar char="§"/>
            </a:pPr>
            <a:r>
              <a:rPr lang="en-US" sz="2200" b="1"/>
              <a:t>Sexual Harassment: </a:t>
            </a:r>
            <a:r>
              <a:rPr lang="en-US" sz="2200"/>
              <a:t>offensive, humiliating, or intimating behavior</a:t>
            </a:r>
          </a:p>
          <a:p>
            <a:pPr>
              <a:lnSpc>
                <a:spcPct val="90000"/>
              </a:lnSpc>
            </a:pPr>
            <a:r>
              <a:rPr lang="en-US" sz="2200"/>
              <a:t>Types of sexual harassment: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Quid pro quo: payback for a sexual favor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Hostile behavior: any behavior of a sexual nature that is offensive</a:t>
            </a:r>
          </a:p>
          <a:p>
            <a:pPr>
              <a:lnSpc>
                <a:spcPct val="90000"/>
              </a:lnSpc>
            </a:pPr>
            <a:r>
              <a:rPr lang="en-US" sz="2200"/>
              <a:t>Harassment can occur between: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Boss/employee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Man/woman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Woman/woman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000"/>
              <a:t>Man/man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HARASSMENT</a:t>
            </a:r>
            <a:br>
              <a:rPr lang="en-US" sz="2600" b="0"/>
            </a:br>
            <a:r>
              <a:rPr lang="en-US" sz="2600" b="0"/>
              <a:t>If You Are a Victim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525963"/>
          </a:xfrm>
        </p:spPr>
        <p:txBody>
          <a:bodyPr/>
          <a:lstStyle/>
          <a:p>
            <a:pPr marL="609600" indent="-609600">
              <a:buSzPct val="85000"/>
              <a:buFontTx/>
              <a:buAutoNum type="arabicPeriod"/>
            </a:pPr>
            <a:r>
              <a:rPr lang="en-US"/>
              <a:t>Minor harassment—tell individual you are offended and ask them to stop</a:t>
            </a:r>
          </a:p>
          <a:p>
            <a:pPr marL="1009650" lvl="1" indent="-609600">
              <a:buSzPct val="85000"/>
              <a:buFontTx/>
              <a:buAutoNum type="arabicPeriod"/>
            </a:pPr>
            <a:r>
              <a:rPr lang="en-US"/>
              <a:t>Document action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/>
              <a:t>If behavior continues or is extreme, immediately contact supervisor or HRM department</a:t>
            </a:r>
          </a:p>
          <a:p>
            <a:pPr marL="1009650" lvl="1" indent="-609600">
              <a:buSzPct val="85000"/>
              <a:buFontTx/>
              <a:buAutoNum type="arabicPeriod"/>
            </a:pPr>
            <a:r>
              <a:rPr lang="en-US"/>
              <a:t>File formal harassment charges</a:t>
            </a:r>
          </a:p>
          <a:p>
            <a:pPr marL="1009650" lvl="1" indent="-609600">
              <a:buSzPct val="85000"/>
              <a:buFontTx/>
              <a:buAutoNum type="arabicPeriod"/>
            </a:pPr>
            <a:r>
              <a:rPr lang="en-US"/>
              <a:t>Provide facts and names of witnesses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3100" b="0"/>
              <a:t>HARASSMENT</a:t>
            </a:r>
            <a:br>
              <a:rPr lang="en-US" sz="3100" b="0"/>
            </a:br>
            <a:r>
              <a:rPr lang="en-US" sz="3100" b="0"/>
              <a:t>The Complaint Process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310438" cy="4110038"/>
          </a:xfrm>
        </p:spPr>
        <p:txBody>
          <a:bodyPr/>
          <a:lstStyle/>
          <a:p>
            <a:r>
              <a:rPr lang="en-US" sz="3000"/>
              <a:t>Complaint is filed</a:t>
            </a:r>
          </a:p>
          <a:p>
            <a:r>
              <a:rPr lang="en-US" sz="3000"/>
              <a:t>Confidential investigation occurs </a:t>
            </a:r>
          </a:p>
          <a:p>
            <a:r>
              <a:rPr lang="en-US" sz="3000"/>
              <a:t>Share factual, documented events</a:t>
            </a:r>
          </a:p>
          <a:p>
            <a:r>
              <a:rPr lang="en-US" sz="3000"/>
              <a:t>Supervisor/HRM will render an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HARASSMENT</a:t>
            </a:r>
            <a:br>
              <a:rPr lang="en-US" sz="2600" b="0"/>
            </a:br>
            <a:r>
              <a:rPr lang="en-US" sz="2600" b="0"/>
              <a:t>Employee Rights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Harassment Free Workplace</a:t>
            </a:r>
          </a:p>
          <a:p>
            <a:pPr>
              <a:lnSpc>
                <a:spcPct val="90000"/>
              </a:lnSpc>
            </a:pPr>
            <a:r>
              <a:rPr lang="en-US"/>
              <a:t>Equal Employment Opportunity Commission (EEOC) - federal agency</a:t>
            </a:r>
          </a:p>
          <a:p>
            <a:pPr>
              <a:lnSpc>
                <a:spcPct val="90000"/>
              </a:lnSpc>
            </a:pPr>
            <a:r>
              <a:rPr lang="en-US"/>
              <a:t>Department of Fair Employment and Housing - state agency</a:t>
            </a:r>
          </a:p>
          <a:p>
            <a:pPr>
              <a:lnSpc>
                <a:spcPct val="90000"/>
              </a:lnSpc>
            </a:pPr>
            <a:r>
              <a:rPr lang="en-US"/>
              <a:t>Employee unions </a:t>
            </a:r>
          </a:p>
          <a:p>
            <a:pPr>
              <a:lnSpc>
                <a:spcPct val="90000"/>
              </a:lnSpc>
            </a:pPr>
            <a:r>
              <a:rPr lang="en-US"/>
              <a:t>Unlawful to retaliate against anyone who files a claim, even if claim is without merit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HARASSMENT</a:t>
            </a:r>
            <a:br>
              <a:rPr lang="en-US" sz="2600" b="0"/>
            </a:br>
            <a:r>
              <a:rPr lang="en-US" sz="2600" b="0"/>
              <a:t>Be Aware of Employer 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242175" cy="3500438"/>
          </a:xfrm>
        </p:spPr>
        <p:txBody>
          <a:bodyPr/>
          <a:lstStyle/>
          <a:p>
            <a:r>
              <a:rPr lang="en-US" sz="3000"/>
              <a:t>Harassment policies</a:t>
            </a:r>
          </a:p>
          <a:p>
            <a:r>
              <a:rPr lang="en-US" sz="3000"/>
              <a:t>Harassment training</a:t>
            </a:r>
          </a:p>
          <a:p>
            <a:r>
              <a:rPr lang="en-US" sz="3000"/>
              <a:t>Report inappropriate behavior</a:t>
            </a:r>
          </a:p>
          <a:p>
            <a:r>
              <a:rPr lang="en-US" sz="3000"/>
              <a:t>An employer cannot help you if he or she is not aware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3021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300" b="1"/>
              <a:t>“Whenever you’re in conflict with someone, there is one factor that can make the difference between damaging your relationship and deepening it.  The factor is attitude.”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300" b="1"/>
              <a:t>William James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WORKPLACE BULLIES</a:t>
            </a:r>
            <a:endParaRPr lang="en-US" b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302125"/>
          </a:xfrm>
        </p:spPr>
        <p:txBody>
          <a:bodyPr/>
          <a:lstStyle/>
          <a:p>
            <a:r>
              <a:rPr lang="en-US" sz="3000" b="1"/>
              <a:t>Workplace Bullies: </a:t>
            </a:r>
            <a:r>
              <a:rPr lang="en-US" sz="3000"/>
              <a:t>employees who are behaving in an offensive, humiliating, or intimating manner</a:t>
            </a:r>
          </a:p>
          <a:p>
            <a:pPr marL="669925" lvl="1" indent="-325438"/>
            <a:r>
              <a:rPr lang="en-US" sz="2700"/>
              <a:t>Workplace incivility</a:t>
            </a:r>
          </a:p>
          <a:p>
            <a:pPr marL="669925" lvl="1" indent="-325438"/>
            <a:r>
              <a:rPr lang="en-US" sz="2700"/>
              <a:t>Bullying and incivility are inappropriate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3100" b="0"/>
              <a:t>WORKPLACE BULLIES</a:t>
            </a:r>
            <a:br>
              <a:rPr lang="en-US" sz="3100" b="0"/>
            </a:br>
            <a:r>
              <a:rPr lang="en-US" sz="3100" b="0"/>
              <a:t>Dealing with a Bully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724400"/>
          </a:xfrm>
        </p:spPr>
        <p:txBody>
          <a:bodyPr/>
          <a:lstStyle/>
          <a:p>
            <a:pPr marL="571500" indent="-571500">
              <a:buSzPct val="85000"/>
            </a:pPr>
            <a:r>
              <a:rPr lang="en-US" sz="2400"/>
              <a:t>Do not retaliate with poor behavior</a:t>
            </a:r>
          </a:p>
          <a:p>
            <a:pPr marL="571500" indent="-571500">
              <a:buSzPct val="85000"/>
            </a:pPr>
            <a:r>
              <a:rPr lang="en-US" sz="2400"/>
              <a:t>Document dates, words, and witnesses</a:t>
            </a:r>
          </a:p>
          <a:p>
            <a:pPr marL="571500" indent="-571500">
              <a:buSzPct val="85000"/>
            </a:pPr>
            <a:r>
              <a:rPr lang="en-US" sz="2400"/>
              <a:t>Share factual documentation with boss or HRM department and file a formal complaint</a:t>
            </a:r>
          </a:p>
          <a:p>
            <a:pPr marL="571500" indent="-571500">
              <a:buSzPct val="85000"/>
            </a:pPr>
            <a:r>
              <a:rPr lang="en-US" sz="2400"/>
              <a:t>If company fails to deal with situation in a reasonable time and manner, seek outside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7513"/>
            <a:ext cx="8229600" cy="406400"/>
          </a:xfrm>
        </p:spPr>
        <p:txBody>
          <a:bodyPr wrap="square" tIns="45720" bIns="45720" anchor="t"/>
          <a:lstStyle/>
          <a:p>
            <a:r>
              <a:rPr lang="en-US" sz="3100" b="0"/>
              <a:t>KNOW YOUR RIGHTS</a:t>
            </a:r>
            <a:endParaRPr lang="en-US" b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696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Legal right to work in an environment free from harassment, discrimination, and hostility</a:t>
            </a:r>
          </a:p>
          <a:p>
            <a:pPr>
              <a:lnSpc>
                <a:spcPct val="90000"/>
              </a:lnSpc>
            </a:pPr>
            <a:r>
              <a:rPr lang="en-US" sz="2200"/>
              <a:t>Share concerns with supervisor and exhaust internal remedies before going to government agencies: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300"/>
              <a:t>State’s Department of Fair Employment and Housing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300"/>
              <a:t>Equal Employment Opportunity Commission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300"/>
              <a:t>State Personnel Board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300"/>
              <a:t>Department of Labor/Labor Commission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sz="2300"/>
              <a:t>Department of Justice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RESOLVING CONFLICT AT 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4191000" cy="4302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Resolve directly with other individual </a:t>
            </a:r>
          </a:p>
          <a:p>
            <a:pPr>
              <a:lnSpc>
                <a:spcPct val="90000"/>
              </a:lnSpc>
            </a:pPr>
            <a:r>
              <a:rPr lang="en-US" sz="2400"/>
              <a:t>If unresolved, inform immediate supervisor</a:t>
            </a:r>
          </a:p>
          <a:p>
            <a:pPr>
              <a:lnSpc>
                <a:spcPct val="90000"/>
              </a:lnSpc>
            </a:pPr>
            <a:r>
              <a:rPr lang="en-US" sz="2400"/>
              <a:t>If situation worsens, formally file a complaint with the HRM department</a:t>
            </a:r>
          </a:p>
          <a:p>
            <a:pPr>
              <a:lnSpc>
                <a:spcPct val="90000"/>
              </a:lnSpc>
            </a:pPr>
            <a:r>
              <a:rPr lang="en-US" sz="2400"/>
              <a:t>Seek assistance from an outside source</a:t>
            </a:r>
          </a:p>
        </p:txBody>
      </p:sp>
      <p:grpSp>
        <p:nvGrpSpPr>
          <p:cNvPr id="37891" name="Group 5"/>
          <p:cNvGrpSpPr>
            <a:grpSpLocks noChangeAspect="1"/>
          </p:cNvGrpSpPr>
          <p:nvPr/>
        </p:nvGrpSpPr>
        <p:grpSpPr bwMode="auto">
          <a:xfrm>
            <a:off x="5075238" y="1684338"/>
            <a:ext cx="4144962" cy="4427537"/>
            <a:chOff x="3120" y="4102"/>
            <a:chExt cx="4800" cy="5091"/>
          </a:xfrm>
        </p:grpSpPr>
        <p:sp>
          <p:nvSpPr>
            <p:cNvPr id="37895" name="AutoShape 6"/>
            <p:cNvSpPr>
              <a:spLocks noChangeAspect="1" noChangeArrowheads="1"/>
            </p:cNvSpPr>
            <p:nvPr/>
          </p:nvSpPr>
          <p:spPr bwMode="auto">
            <a:xfrm>
              <a:off x="3120" y="4102"/>
              <a:ext cx="4800" cy="5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37896" name="Group 7"/>
            <p:cNvGrpSpPr>
              <a:grpSpLocks/>
            </p:cNvGrpSpPr>
            <p:nvPr/>
          </p:nvGrpSpPr>
          <p:grpSpPr bwMode="auto">
            <a:xfrm>
              <a:off x="3120" y="4102"/>
              <a:ext cx="900" cy="823"/>
              <a:chOff x="1488" y="576"/>
              <a:chExt cx="432" cy="384"/>
            </a:xfrm>
          </p:grpSpPr>
          <p:sp>
            <p:nvSpPr>
              <p:cNvPr id="37908" name="Oval 8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432" cy="38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  <p:sp>
            <p:nvSpPr>
              <p:cNvPr id="37909" name="Oval 9"/>
              <p:cNvSpPr>
                <a:spLocks noChangeArrowheads="1"/>
              </p:cNvSpPr>
              <p:nvPr/>
            </p:nvSpPr>
            <p:spPr bwMode="auto">
              <a:xfrm>
                <a:off x="1584" y="720"/>
                <a:ext cx="48" cy="48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  <p:sp>
            <p:nvSpPr>
              <p:cNvPr id="37910" name="Oval 10"/>
              <p:cNvSpPr>
                <a:spLocks noChangeArrowheads="1"/>
              </p:cNvSpPr>
              <p:nvPr/>
            </p:nvSpPr>
            <p:spPr bwMode="auto">
              <a:xfrm>
                <a:off x="1776" y="720"/>
                <a:ext cx="48" cy="48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</p:grpSp>
        <p:grpSp>
          <p:nvGrpSpPr>
            <p:cNvPr id="37897" name="Group 11"/>
            <p:cNvGrpSpPr>
              <a:grpSpLocks/>
            </p:cNvGrpSpPr>
            <p:nvPr/>
          </p:nvGrpSpPr>
          <p:grpSpPr bwMode="auto">
            <a:xfrm>
              <a:off x="6420" y="4102"/>
              <a:ext cx="900" cy="823"/>
              <a:chOff x="1488" y="576"/>
              <a:chExt cx="432" cy="384"/>
            </a:xfrm>
          </p:grpSpPr>
          <p:sp>
            <p:nvSpPr>
              <p:cNvPr id="37905" name="Oval 12"/>
              <p:cNvSpPr>
                <a:spLocks noChangeArrowheads="1"/>
              </p:cNvSpPr>
              <p:nvPr/>
            </p:nvSpPr>
            <p:spPr bwMode="auto">
              <a:xfrm>
                <a:off x="1488" y="576"/>
                <a:ext cx="432" cy="38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  <p:sp>
            <p:nvSpPr>
              <p:cNvPr id="37906" name="Oval 13"/>
              <p:cNvSpPr>
                <a:spLocks noChangeArrowheads="1"/>
              </p:cNvSpPr>
              <p:nvPr/>
            </p:nvSpPr>
            <p:spPr bwMode="auto">
              <a:xfrm>
                <a:off x="1584" y="720"/>
                <a:ext cx="48" cy="48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  <p:sp>
            <p:nvSpPr>
              <p:cNvPr id="37907" name="Oval 14"/>
              <p:cNvSpPr>
                <a:spLocks noChangeArrowheads="1"/>
              </p:cNvSpPr>
              <p:nvPr/>
            </p:nvSpPr>
            <p:spPr bwMode="auto">
              <a:xfrm>
                <a:off x="1776" y="720"/>
                <a:ext cx="48" cy="48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1800"/>
              </a:p>
            </p:txBody>
          </p:sp>
        </p:grpSp>
        <p:sp>
          <p:nvSpPr>
            <p:cNvPr id="37898" name="Line 15"/>
            <p:cNvSpPr>
              <a:spLocks noChangeShapeType="1"/>
            </p:cNvSpPr>
            <p:nvPr/>
          </p:nvSpPr>
          <p:spPr bwMode="auto">
            <a:xfrm>
              <a:off x="4320" y="4513"/>
              <a:ext cx="180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Text Box 16"/>
            <p:cNvSpPr txBox="1">
              <a:spLocks noChangeArrowheads="1"/>
            </p:cNvSpPr>
            <p:nvPr/>
          </p:nvSpPr>
          <p:spPr bwMode="auto">
            <a:xfrm>
              <a:off x="3570" y="5491"/>
              <a:ext cx="340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Immediate Supervisor</a:t>
              </a:r>
              <a:endParaRPr lang="en-US" sz="1800"/>
            </a:p>
          </p:txBody>
        </p:sp>
        <p:sp>
          <p:nvSpPr>
            <p:cNvPr id="37900" name="Text Box 17"/>
            <p:cNvSpPr txBox="1">
              <a:spLocks noChangeArrowheads="1"/>
            </p:cNvSpPr>
            <p:nvPr/>
          </p:nvSpPr>
          <p:spPr bwMode="auto">
            <a:xfrm>
              <a:off x="3570" y="6725"/>
              <a:ext cx="340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Human Resource Department</a:t>
              </a:r>
              <a:endParaRPr lang="en-US" sz="1800"/>
            </a:p>
          </p:txBody>
        </p:sp>
        <p:sp>
          <p:nvSpPr>
            <p:cNvPr id="37901" name="Text Box 18"/>
            <p:cNvSpPr txBox="1">
              <a:spLocks noChangeArrowheads="1"/>
            </p:cNvSpPr>
            <p:nvPr/>
          </p:nvSpPr>
          <p:spPr bwMode="auto">
            <a:xfrm>
              <a:off x="3420" y="8268"/>
              <a:ext cx="340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>
                  <a:solidFill>
                    <a:srgbClr val="000000"/>
                  </a:solidFill>
                </a:rPr>
                <a:t>Outside Agency or Private Attorney</a:t>
              </a:r>
              <a:endParaRPr lang="en-US" sz="1800"/>
            </a:p>
          </p:txBody>
        </p:sp>
        <p:sp>
          <p:nvSpPr>
            <p:cNvPr id="37902" name="Line 19"/>
            <p:cNvSpPr>
              <a:spLocks noChangeShapeType="1"/>
            </p:cNvSpPr>
            <p:nvPr/>
          </p:nvSpPr>
          <p:spPr bwMode="auto">
            <a:xfrm>
              <a:off x="5220" y="4719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20"/>
            <p:cNvSpPr>
              <a:spLocks noChangeShapeType="1"/>
            </p:cNvSpPr>
            <p:nvPr/>
          </p:nvSpPr>
          <p:spPr bwMode="auto">
            <a:xfrm>
              <a:off x="5220" y="5953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5220" y="7496"/>
              <a:ext cx="1" cy="72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2" name="Text Box 37"/>
          <p:cNvSpPr txBox="1">
            <a:spLocks noChangeArrowheads="1"/>
          </p:cNvSpPr>
          <p:nvPr/>
        </p:nvSpPr>
        <p:spPr bwMode="auto">
          <a:xfrm>
            <a:off x="4846638" y="1447800"/>
            <a:ext cx="1219200" cy="1192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Coworker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37893" name="Text Box 38"/>
          <p:cNvSpPr txBox="1">
            <a:spLocks noChangeArrowheads="1"/>
          </p:cNvSpPr>
          <p:nvPr/>
        </p:nvSpPr>
        <p:spPr bwMode="auto">
          <a:xfrm>
            <a:off x="7742238" y="1474788"/>
            <a:ext cx="1219200" cy="1192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Coworker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8097838" y="6059488"/>
            <a:ext cx="86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Figure 12-1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r>
              <a:rPr lang="en-US"/>
              <a:t>Union Terms:</a:t>
            </a:r>
          </a:p>
          <a:p>
            <a:pPr marL="669925" lvl="1" indent="-325438"/>
            <a:r>
              <a:rPr lang="en-US" b="1"/>
              <a:t>Shop Steward: </a:t>
            </a:r>
            <a:r>
              <a:rPr lang="en-US"/>
              <a:t>a coworker who is very familiar with the union contract and procedures available to assist you in resolving a workplace conflict</a:t>
            </a:r>
          </a:p>
          <a:p>
            <a:pPr marL="669925" lvl="1" indent="-325438"/>
            <a:r>
              <a:rPr lang="en-US" b="1"/>
              <a:t>Grievance: </a:t>
            </a:r>
            <a:r>
              <a:rPr lang="en-US"/>
              <a:t>a problem or conflict that occurs in a unionized workplace</a:t>
            </a:r>
          </a:p>
          <a:p>
            <a:pPr marL="669925" lvl="1" indent="-325438"/>
            <a:r>
              <a:rPr lang="en-US" b="1"/>
              <a:t>Grievance Procedure:</a:t>
            </a:r>
            <a:r>
              <a:rPr lang="en-US"/>
              <a:t> formal process of resolving a union-employer conflict</a:t>
            </a:r>
            <a:endParaRPr lang="en-US" b="1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CONFLICT UNDER A UNION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305800" cy="987425"/>
          </a:xfrm>
        </p:spPr>
        <p:txBody>
          <a:bodyPr wrap="square" tIns="45720" bIns="45720" anchor="t"/>
          <a:lstStyle/>
          <a:p>
            <a:r>
              <a:rPr lang="en-US" sz="2600" b="0"/>
              <a:t>CONFLICT UNDER A UNION AGREEMENT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Union exists to protect employee rights</a:t>
            </a:r>
          </a:p>
          <a:p>
            <a:pPr>
              <a:lnSpc>
                <a:spcPct val="80000"/>
              </a:lnSpc>
            </a:pPr>
            <a:r>
              <a:rPr lang="en-US" sz="2600"/>
              <a:t>Refer to union contract</a:t>
            </a:r>
          </a:p>
          <a:p>
            <a:pPr>
              <a:lnSpc>
                <a:spcPct val="80000"/>
              </a:lnSpc>
            </a:pPr>
            <a:r>
              <a:rPr lang="en-US" sz="2600"/>
              <a:t>Confer with </a:t>
            </a:r>
            <a:r>
              <a:rPr lang="en-US" sz="2600">
                <a:solidFill>
                  <a:schemeClr val="tx2"/>
                </a:solidFill>
              </a:rPr>
              <a:t>shop steward</a:t>
            </a:r>
          </a:p>
          <a:p>
            <a:pPr>
              <a:lnSpc>
                <a:spcPct val="80000"/>
              </a:lnSpc>
            </a:pPr>
            <a:r>
              <a:rPr lang="en-US" sz="2600"/>
              <a:t>If there is a violation of policy, a formal </a:t>
            </a:r>
            <a:r>
              <a:rPr lang="en-US" sz="2600">
                <a:solidFill>
                  <a:schemeClr val="tx2"/>
                </a:solidFill>
              </a:rPr>
              <a:t>grievance</a:t>
            </a:r>
            <a:r>
              <a:rPr lang="en-US" sz="2600"/>
              <a:t> is filed</a:t>
            </a:r>
          </a:p>
          <a:p>
            <a:pPr>
              <a:lnSpc>
                <a:spcPct val="80000"/>
              </a:lnSpc>
            </a:pPr>
            <a:r>
              <a:rPr lang="en-US" sz="2600"/>
              <a:t>Employee, steward, and supervisor meet</a:t>
            </a:r>
          </a:p>
          <a:p>
            <a:pPr>
              <a:lnSpc>
                <a:spcPct val="80000"/>
              </a:lnSpc>
            </a:pPr>
            <a:r>
              <a:rPr lang="en-US" sz="2600"/>
              <a:t>If unresolved, a union official will meet with the HRM department</a:t>
            </a:r>
          </a:p>
          <a:p>
            <a:pPr>
              <a:lnSpc>
                <a:spcPct val="80000"/>
              </a:lnSpc>
            </a:pPr>
            <a:r>
              <a:rPr lang="en-US" sz="2600"/>
              <a:t>If unresolved, attorneys from both sides (union and employer) will meet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r>
              <a:rPr lang="en-US" sz="3100" b="0"/>
              <a:t>WORKPLACE VIOLENCE</a:t>
            </a:r>
            <a:endParaRPr lang="en-US" b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924800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result of unresolved conflict</a:t>
            </a:r>
          </a:p>
          <a:p>
            <a:pPr>
              <a:lnSpc>
                <a:spcPct val="90000"/>
              </a:lnSpc>
            </a:pPr>
            <a:r>
              <a:rPr lang="en-US"/>
              <a:t>Includes any kind of harassing or harmful behavior (verbal or physical)</a:t>
            </a:r>
          </a:p>
          <a:p>
            <a:pPr>
              <a:lnSpc>
                <a:spcPct val="90000"/>
              </a:lnSpc>
            </a:pPr>
            <a:r>
              <a:rPr lang="en-US"/>
              <a:t>Workplace violence can come from:</a:t>
            </a:r>
          </a:p>
          <a:p>
            <a:pPr marL="669925" lvl="1" indent="-325438">
              <a:lnSpc>
                <a:spcPct val="90000"/>
              </a:lnSpc>
              <a:buClr>
                <a:schemeClr val="tx2"/>
              </a:buClr>
            </a:pPr>
            <a:r>
              <a:rPr lang="en-US"/>
              <a:t>Coworkers</a:t>
            </a:r>
          </a:p>
          <a:p>
            <a:pPr marL="669925" lvl="1" indent="-325438">
              <a:lnSpc>
                <a:spcPct val="90000"/>
              </a:lnSpc>
              <a:buClr>
                <a:schemeClr val="tx2"/>
              </a:buClr>
            </a:pPr>
            <a:r>
              <a:rPr lang="en-US"/>
              <a:t>Bosses</a:t>
            </a:r>
          </a:p>
          <a:p>
            <a:pPr marL="669925" lvl="1" indent="-325438">
              <a:lnSpc>
                <a:spcPct val="90000"/>
              </a:lnSpc>
              <a:buClr>
                <a:schemeClr val="tx2"/>
              </a:buClr>
            </a:pPr>
            <a:r>
              <a:rPr lang="en-US"/>
              <a:t>Customers</a:t>
            </a:r>
          </a:p>
          <a:p>
            <a:pPr marL="669925" lvl="1" indent="-325438">
              <a:lnSpc>
                <a:spcPct val="90000"/>
              </a:lnSpc>
              <a:buClr>
                <a:schemeClr val="tx2"/>
              </a:buClr>
            </a:pPr>
            <a:r>
              <a:rPr lang="en-US"/>
              <a:t>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r>
              <a:rPr lang="en-US" sz="2600" b="0"/>
              <a:t>WORKPLACE VIOLENCE</a:t>
            </a:r>
            <a:br>
              <a:rPr lang="en-US" sz="2600" b="0"/>
            </a:br>
            <a:r>
              <a:rPr lang="en-US" sz="2600" b="0"/>
              <a:t>Warning Signs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495800"/>
          </a:xfrm>
        </p:spPr>
        <p:txBody>
          <a:bodyPr/>
          <a:lstStyle/>
          <a:p>
            <a:r>
              <a:rPr lang="en-US" sz="2600"/>
              <a:t>Be aware of your surroundings</a:t>
            </a:r>
          </a:p>
          <a:p>
            <a:r>
              <a:rPr lang="en-US" sz="2600"/>
              <a:t>Keep work area and access well-lit</a:t>
            </a:r>
          </a:p>
          <a:p>
            <a:r>
              <a:rPr lang="en-US" sz="2600"/>
              <a:t>Request an escort to your car if necessary</a:t>
            </a:r>
          </a:p>
          <a:p>
            <a:r>
              <a:rPr lang="en-US" sz="2600"/>
              <a:t>Keep emergency phone numbers posted in visible areas</a:t>
            </a:r>
          </a:p>
          <a:p>
            <a:r>
              <a:rPr lang="en-US" sz="2600"/>
              <a:t>Report suspicious behavior or situations</a:t>
            </a:r>
          </a:p>
          <a:p>
            <a:r>
              <a:rPr lang="en-US" sz="2600"/>
              <a:t>It is better to be safe than sorry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57200" y="369888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WORKPLACE VIOLENCE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b="1"/>
              <a:t>Employee Assistance Program (EAP): </a:t>
            </a:r>
            <a:r>
              <a:rPr lang="en-US"/>
              <a:t>a benefit offered by many employers that provide free and confidential psychological, financial, and legal advice</a:t>
            </a:r>
          </a:p>
          <a:p>
            <a:pPr marL="669925" lvl="1" indent="-325438"/>
            <a:r>
              <a:rPr lang="en-US"/>
              <a:t>If you are experiencing a stressful situation at work or home, take advantage of this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AGREE TO DISAGREE</a:t>
            </a:r>
            <a:endParaRPr lang="en-US" b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696200" cy="4495800"/>
          </a:xfrm>
        </p:spPr>
        <p:txBody>
          <a:bodyPr/>
          <a:lstStyle/>
          <a:p>
            <a:r>
              <a:rPr lang="en-US" sz="2600"/>
              <a:t>Conflict frequently can’t be avoided</a:t>
            </a:r>
          </a:p>
          <a:p>
            <a:r>
              <a:rPr lang="en-US" sz="2600"/>
              <a:t>Apologize if you are wrong</a:t>
            </a:r>
          </a:p>
          <a:p>
            <a:r>
              <a:rPr lang="en-US" sz="2600"/>
              <a:t>Forgive if you have been harmed</a:t>
            </a:r>
          </a:p>
          <a:p>
            <a:r>
              <a:rPr lang="en-US" sz="2600"/>
              <a:t>Mature coworkers are willing to forgive and not hold grudges</a:t>
            </a:r>
          </a:p>
          <a:p>
            <a:pPr algn="ctr"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	We don’t have to like all our colleagues, but we must demonstrate professionalism and show respect to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OBJECTIVES</a:t>
            </a:r>
            <a:endParaRPr lang="en-US" b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Define </a:t>
            </a:r>
            <a:r>
              <a:rPr lang="en-US" sz="2000" i="1"/>
              <a:t>conflict</a:t>
            </a:r>
            <a:r>
              <a:rPr lang="en-US" sz="2000"/>
              <a:t> and its impact on performance</a:t>
            </a:r>
          </a:p>
          <a:p>
            <a:pPr>
              <a:lnSpc>
                <a:spcPct val="90000"/>
              </a:lnSpc>
            </a:pPr>
            <a:r>
              <a:rPr lang="en-US" sz="2000"/>
              <a:t>Name and describe the various conflict management styles and the appropriate time to utilize each one</a:t>
            </a:r>
          </a:p>
          <a:p>
            <a:pPr>
              <a:lnSpc>
                <a:spcPct val="90000"/>
              </a:lnSpc>
            </a:pPr>
            <a:r>
              <a:rPr lang="en-US" sz="2000"/>
              <a:t>Describe the process and purpose of </a:t>
            </a:r>
            <a:r>
              <a:rPr lang="en-US" sz="2000" i="1"/>
              <a:t>negotiation</a:t>
            </a:r>
          </a:p>
          <a:p>
            <a:pPr>
              <a:lnSpc>
                <a:spcPct val="90000"/>
              </a:lnSpc>
            </a:pPr>
            <a:r>
              <a:rPr lang="en-US" sz="2000"/>
              <a:t>Define the various forms of workplace </a:t>
            </a:r>
            <a:r>
              <a:rPr lang="en-US" sz="2000" i="1"/>
              <a:t>harassment</a:t>
            </a:r>
          </a:p>
          <a:p>
            <a:pPr>
              <a:lnSpc>
                <a:spcPct val="90000"/>
              </a:lnSpc>
            </a:pPr>
            <a:r>
              <a:rPr lang="en-US" sz="2000"/>
              <a:t>Identify resources available to employees who are confronted with workplace harassment</a:t>
            </a:r>
          </a:p>
          <a:p>
            <a:pPr>
              <a:lnSpc>
                <a:spcPct val="90000"/>
              </a:lnSpc>
            </a:pPr>
            <a:r>
              <a:rPr lang="en-US" sz="2000"/>
              <a:t>Describe how to deal with a hostile work environment or a </a:t>
            </a:r>
            <a:r>
              <a:rPr lang="en-US" sz="2000" i="1"/>
              <a:t>workplace bully</a:t>
            </a:r>
          </a:p>
          <a:p>
            <a:pPr>
              <a:lnSpc>
                <a:spcPct val="90000"/>
              </a:lnSpc>
            </a:pPr>
            <a:r>
              <a:rPr lang="en-US" sz="2000"/>
              <a:t>Name warning signs of workplace violence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06400"/>
          </a:xfrm>
        </p:spPr>
        <p:txBody>
          <a:bodyPr wrap="square" tIns="45720" bIns="45720" anchor="t"/>
          <a:lstStyle/>
          <a:p>
            <a:r>
              <a:rPr lang="en-US" sz="3100" b="0"/>
              <a:t>CONFLICT</a:t>
            </a:r>
            <a:endParaRPr lang="en-US" sz="3700" b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772400" cy="4302125"/>
          </a:xfrm>
        </p:spPr>
        <p:txBody>
          <a:bodyPr/>
          <a:lstStyle/>
          <a:p>
            <a:pPr>
              <a:buSzPct val="130000"/>
              <a:buFont typeface="Wingdings" pitchFamily="2" charset="2"/>
              <a:buChar char="§"/>
            </a:pPr>
            <a:r>
              <a:rPr lang="en-US" sz="3000" b="1"/>
              <a:t>Conflict: </a:t>
            </a:r>
            <a:r>
              <a:rPr lang="en-US" sz="3000"/>
              <a:t>disagreement or tension between two or more parties (individuals or groups)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 sz="2700"/>
              <a:t>A perceived threat to one’s needs, interests, or concerns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 sz="2700"/>
              <a:t>Individuals are looking at a situation from different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458200" cy="941387"/>
          </a:xfrm>
        </p:spPr>
        <p:txBody>
          <a:bodyPr wrap="square" tIns="45720" bIns="45720" anchor="t"/>
          <a:lstStyle/>
          <a:p>
            <a:r>
              <a:rPr lang="en-US" sz="2600" b="0"/>
              <a:t>RESOLVING CONFLICT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572000"/>
          </a:xfrm>
        </p:spPr>
        <p:txBody>
          <a:bodyPr/>
          <a:lstStyle/>
          <a:p>
            <a:r>
              <a:rPr lang="en-US" sz="3000"/>
              <a:t>Do not make conflict personal</a:t>
            </a:r>
          </a:p>
          <a:p>
            <a:r>
              <a:rPr lang="en-US" sz="3000"/>
              <a:t>Avoid making assumptions about the individual and/or situation</a:t>
            </a:r>
          </a:p>
          <a:p>
            <a:r>
              <a:rPr lang="en-US" sz="3000"/>
              <a:t>Clarify facts</a:t>
            </a:r>
          </a:p>
          <a:p>
            <a:r>
              <a:rPr lang="en-US" sz="3000"/>
              <a:t>Be willing to resolve the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0038"/>
            <a:ext cx="8229600" cy="619125"/>
          </a:xfrm>
        </p:spPr>
        <p:txBody>
          <a:bodyPr wrap="square" tIns="45720" bIns="45720" anchor="t"/>
          <a:lstStyle/>
          <a:p>
            <a:r>
              <a:rPr lang="en-US" sz="2600" b="0"/>
              <a:t>RESOLVING CONFLICT</a:t>
            </a:r>
            <a:br>
              <a:rPr lang="en-US" sz="2600" b="0"/>
            </a:br>
            <a:r>
              <a:rPr lang="en-US" sz="2200"/>
              <a:t>Basic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378700" cy="4267200"/>
          </a:xfrm>
        </p:spPr>
        <p:txBody>
          <a:bodyPr/>
          <a:lstStyle/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Resolve in person when possible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Remain calm and unemotional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Be silent and listen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Try to view the disagreement from the other person’s perspective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Explain your position and offer a solution</a:t>
            </a:r>
          </a:p>
          <a:p>
            <a:pPr marL="609600" indent="-609600">
              <a:buSzPct val="85000"/>
              <a:buFontTx/>
              <a:buAutoNum type="arabicPeriod"/>
            </a:pPr>
            <a:r>
              <a:rPr lang="en-US" sz="2600"/>
              <a:t>Come to a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0038"/>
            <a:ext cx="8229600" cy="666750"/>
          </a:xfrm>
        </p:spPr>
        <p:txBody>
          <a:bodyPr wrap="square" tIns="45720" bIns="45720" anchor="t"/>
          <a:lstStyle/>
          <a:p>
            <a:r>
              <a:rPr lang="en-US" sz="2600" b="0"/>
              <a:t>RESOLVING CONFLICT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696200" cy="4648200"/>
          </a:xfrm>
        </p:spPr>
        <p:txBody>
          <a:bodyPr/>
          <a:lstStyle/>
          <a:p>
            <a:r>
              <a:rPr lang="en-US" sz="2600"/>
              <a:t>Emotions make it difficult to logically resolve an issue</a:t>
            </a:r>
          </a:p>
          <a:p>
            <a:pPr lvl="1"/>
            <a:r>
              <a:rPr lang="en-US" sz="2300"/>
              <a:t>Remain calm and unemotional</a:t>
            </a:r>
          </a:p>
          <a:p>
            <a:pPr lvl="1"/>
            <a:r>
              <a:rPr lang="en-US" sz="2300"/>
              <a:t>Acknowledge hurt feelings or anger</a:t>
            </a:r>
          </a:p>
          <a:p>
            <a:pPr lvl="1"/>
            <a:r>
              <a:rPr lang="en-US" sz="2300"/>
              <a:t>Do not let the anger or hurt dominate your response</a:t>
            </a:r>
          </a:p>
          <a:p>
            <a:pPr lvl="1"/>
            <a:r>
              <a:rPr lang="en-US" sz="2300"/>
              <a:t>Look for facts and feelings</a:t>
            </a:r>
          </a:p>
          <a:p>
            <a:pPr lvl="1"/>
            <a:r>
              <a:rPr lang="en-US" sz="2300"/>
              <a:t>Identify where communication broke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0038"/>
            <a:ext cx="8229600" cy="542925"/>
          </a:xfrm>
        </p:spPr>
        <p:txBody>
          <a:bodyPr wrap="square" tIns="45720" bIns="45720" anchor="t"/>
          <a:lstStyle/>
          <a:p>
            <a:r>
              <a:rPr lang="en-US" sz="2600" b="0"/>
              <a:t>RESOLVING CONFLICT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419600"/>
          </a:xfrm>
        </p:spPr>
        <p:txBody>
          <a:bodyPr/>
          <a:lstStyle/>
          <a:p>
            <a:r>
              <a:rPr lang="en-US" sz="3000"/>
              <a:t>Basic concepts to deal with conflict:</a:t>
            </a:r>
          </a:p>
          <a:p>
            <a:pPr lvl="1"/>
            <a:r>
              <a:rPr lang="en-US" sz="2700"/>
              <a:t>Only you can control your response</a:t>
            </a:r>
          </a:p>
          <a:p>
            <a:pPr lvl="1"/>
            <a:r>
              <a:rPr lang="en-US" sz="2700"/>
              <a:t>Do not let feelings dictate actions</a:t>
            </a:r>
          </a:p>
          <a:p>
            <a:pPr lvl="1"/>
            <a:r>
              <a:rPr lang="en-US" sz="2700"/>
              <a:t>Attempt to resolve conflict immediately</a:t>
            </a:r>
          </a:p>
          <a:p>
            <a:pPr lvl="1"/>
            <a:r>
              <a:rPr lang="en-US" sz="2700"/>
              <a:t>Accept responsibility for actions</a:t>
            </a:r>
          </a:p>
          <a:p>
            <a:pPr lvl="1"/>
            <a:r>
              <a:rPr lang="en-US" sz="2700"/>
              <a:t>Apologize if necessary</a:t>
            </a:r>
          </a:p>
          <a:p>
            <a:pPr lvl="1"/>
            <a:r>
              <a:rPr lang="en-US" sz="2700"/>
              <a:t>Retaliation is not the answer</a:t>
            </a:r>
          </a:p>
          <a:p>
            <a:pPr lvl="1"/>
            <a:r>
              <a:rPr lang="en-US" sz="2700"/>
              <a:t>Keep your conflict issues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1143000" y="3810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/>
              <a:t>RESOLVING CONFLICT</a:t>
            </a:r>
            <a:endParaRPr lang="en-US" sz="3600" b="1" i="1">
              <a:solidFill>
                <a:schemeClr val="tx2"/>
              </a:solidFill>
            </a:endParaRPr>
          </a:p>
        </p:txBody>
      </p:sp>
      <p:sp>
        <p:nvSpPr>
          <p:cNvPr id="156675" name="Rectangle 5"/>
          <p:cNvSpPr>
            <a:spLocks noChangeArrowheads="1"/>
          </p:cNvSpPr>
          <p:nvPr/>
        </p:nvSpPr>
        <p:spPr bwMode="auto">
          <a:xfrm>
            <a:off x="990600" y="15240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latin typeface="Times New Roman" pitchFamily="18" charset="0"/>
              </a:rPr>
              <a:t>If the conflict negatively affects your performance: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latin typeface="Times New Roman" pitchFamily="18" charset="0"/>
              </a:rPr>
              <a:t>Document the offensive behavior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latin typeface="Times New Roman" pitchFamily="18" charset="0"/>
              </a:rPr>
              <a:t>Seek assistance within the company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3200">
                <a:latin typeface="Times New Roman" pitchFamily="18" charset="0"/>
              </a:rPr>
              <a:t>If necessary, seek outside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1088</Words>
  <Application>Microsoft Office PowerPoint</Application>
  <PresentationFormat>On-screen Show (4:3)</PresentationFormat>
  <Paragraphs>170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ＭＳ Ｐゴシック</vt:lpstr>
      <vt:lpstr>Tahoma</vt:lpstr>
      <vt:lpstr>Wingdings</vt:lpstr>
      <vt:lpstr>Times New Roman</vt:lpstr>
      <vt:lpstr>Template</vt:lpstr>
      <vt:lpstr>Chapter 12</vt:lpstr>
      <vt:lpstr>Slide 2</vt:lpstr>
      <vt:lpstr>OBJECTIVES</vt:lpstr>
      <vt:lpstr>CONFLICT</vt:lpstr>
      <vt:lpstr>RESOLVING CONFLICT</vt:lpstr>
      <vt:lpstr>RESOLVING CONFLICT Basic Rules</vt:lpstr>
      <vt:lpstr>RESOLVING CONFLICT</vt:lpstr>
      <vt:lpstr>RESOLVING CONFLICT</vt:lpstr>
      <vt:lpstr>Slide 9</vt:lpstr>
      <vt:lpstr>CONFLICT MANAGEMENT AND NEGOTIATION</vt:lpstr>
      <vt:lpstr>CONFLICT MANAGEMENT AND NEGOTIATION (Cont.)</vt:lpstr>
      <vt:lpstr>CONFLICT MANAGEMENT AND NEGOTIATION</vt:lpstr>
      <vt:lpstr>CONFLICT MANAGEMENT AND NEGOTIATION</vt:lpstr>
      <vt:lpstr>TALK IT OUT</vt:lpstr>
      <vt:lpstr>HARASSMENT</vt:lpstr>
      <vt:lpstr>HARASSMENT If You Are a Victim</vt:lpstr>
      <vt:lpstr>HARASSMENT The Complaint Process</vt:lpstr>
      <vt:lpstr>HARASSMENT Employee Rights</vt:lpstr>
      <vt:lpstr>HARASSMENT Be Aware of Employer Actions</vt:lpstr>
      <vt:lpstr>WORKPLACE BULLIES</vt:lpstr>
      <vt:lpstr>WORKPLACE BULLIES Dealing with a Bully</vt:lpstr>
      <vt:lpstr>KNOW YOUR RIGHTS</vt:lpstr>
      <vt:lpstr>RESOLVING CONFLICT AT WORK</vt:lpstr>
      <vt:lpstr>CONFLICT UNDER A UNION AGREEMENT</vt:lpstr>
      <vt:lpstr>CONFLICT UNDER A UNION AGREEMENT</vt:lpstr>
      <vt:lpstr>WORKPLACE VIOLENCE</vt:lpstr>
      <vt:lpstr>WORKPLACE VIOLENCE Warning Signs</vt:lpstr>
      <vt:lpstr>WORKPLACE VIOLENCE</vt:lpstr>
      <vt:lpstr>AGREE TO DISAGREE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NEGOTIATION</dc:title>
  <dc:creator>Megan Tighe</dc:creator>
  <cp:lastModifiedBy>Tanika Henderson</cp:lastModifiedBy>
  <cp:revision>18</cp:revision>
  <dcterms:created xsi:type="dcterms:W3CDTF">2009-10-15T23:23:47Z</dcterms:created>
  <dcterms:modified xsi:type="dcterms:W3CDTF">2012-02-09T20:40:49Z</dcterms:modified>
</cp:coreProperties>
</file>